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49" r:id="rId1"/>
  </p:sldMasterIdLst>
  <p:notesMasterIdLst>
    <p:notesMasterId r:id="rId24"/>
  </p:notesMasterIdLst>
  <p:sldIdLst>
    <p:sldId id="256" r:id="rId2"/>
    <p:sldId id="257" r:id="rId3"/>
    <p:sldId id="259" r:id="rId4"/>
    <p:sldId id="258" r:id="rId5"/>
    <p:sldId id="311" r:id="rId6"/>
    <p:sldId id="260" r:id="rId7"/>
    <p:sldId id="261" r:id="rId8"/>
    <p:sldId id="262" r:id="rId9"/>
    <p:sldId id="318" r:id="rId10"/>
    <p:sldId id="263" r:id="rId11"/>
    <p:sldId id="312" r:id="rId12"/>
    <p:sldId id="319" r:id="rId13"/>
    <p:sldId id="314" r:id="rId14"/>
    <p:sldId id="305" r:id="rId15"/>
    <p:sldId id="281" r:id="rId16"/>
    <p:sldId id="307" r:id="rId17"/>
    <p:sldId id="306" r:id="rId18"/>
    <p:sldId id="295" r:id="rId19"/>
    <p:sldId id="294" r:id="rId20"/>
    <p:sldId id="316" r:id="rId21"/>
    <p:sldId id="301" r:id="rId22"/>
    <p:sldId id="264"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72" d="100"/>
          <a:sy n="72" d="100"/>
        </p:scale>
        <p:origin x="618"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_rels/data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ata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ata7.xml.rels><?xml version="1.0" encoding="UTF-8" standalone="yes"?>
<Relationships xmlns="http://schemas.openxmlformats.org/package/2006/relationships"><Relationship Id="rId2" Type="http://schemas.openxmlformats.org/officeDocument/2006/relationships/hyperlink" Target="https://www.testprepreview.com/teas_practice.htm" TargetMode="External"/><Relationship Id="rId1" Type="http://schemas.openxmlformats.org/officeDocument/2006/relationships/hyperlink" Target="https://www.rivervalley.edu/program/nursing/"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4.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s>
</file>

<file path=ppt/diagrams/_rels/drawing7.xml.rels><?xml version="1.0" encoding="UTF-8" standalone="yes"?>
<Relationships xmlns="http://schemas.openxmlformats.org/package/2006/relationships"><Relationship Id="rId2" Type="http://schemas.openxmlformats.org/officeDocument/2006/relationships/hyperlink" Target="https://www.testprepreview.com/teas_practice.htm" TargetMode="External"/><Relationship Id="rId1" Type="http://schemas.openxmlformats.org/officeDocument/2006/relationships/hyperlink" Target="https://www.rivervalley.edu/program/nursing/"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29AE0CA-3B9E-45CB-A89B-8776420D7276}" type="doc">
      <dgm:prSet loTypeId="urn:microsoft.com/office/officeart/2005/8/layout/vList2" loCatId="list" qsTypeId="urn:microsoft.com/office/officeart/2005/8/quickstyle/simple2" qsCatId="simple" csTypeId="urn:microsoft.com/office/officeart/2005/8/colors/colorful2" csCatId="colorful" phldr="1"/>
      <dgm:spPr/>
      <dgm:t>
        <a:bodyPr/>
        <a:lstStyle/>
        <a:p>
          <a:endParaRPr lang="en-US"/>
        </a:p>
      </dgm:t>
    </dgm:pt>
    <dgm:pt modelId="{09D0E8D8-70EE-43C9-8E0F-0CA620FE3A7C}">
      <dgm:prSet/>
      <dgm:spPr/>
      <dgm:t>
        <a:bodyPr/>
        <a:lstStyle/>
        <a:p>
          <a:r>
            <a:rPr lang="en-US" dirty="0"/>
            <a:t>The pre-licensure Associate in Science Degree in Nursing (ASN) program for students with no previous nursing experience requires requisite courses and 2 years of focused nursing courses. </a:t>
          </a:r>
        </a:p>
      </dgm:t>
    </dgm:pt>
    <dgm:pt modelId="{30BF06D7-CCD8-40B4-996B-C77A6B5FC6F1}" type="parTrans" cxnId="{7D0E3987-E338-4842-9560-5187E03DCAD7}">
      <dgm:prSet/>
      <dgm:spPr/>
      <dgm:t>
        <a:bodyPr/>
        <a:lstStyle/>
        <a:p>
          <a:endParaRPr lang="en-US"/>
        </a:p>
      </dgm:t>
    </dgm:pt>
    <dgm:pt modelId="{133536E0-FE0C-46E9-A37F-4213A5B7AEE8}" type="sibTrans" cxnId="{7D0E3987-E338-4842-9560-5187E03DCAD7}">
      <dgm:prSet/>
      <dgm:spPr/>
      <dgm:t>
        <a:bodyPr/>
        <a:lstStyle/>
        <a:p>
          <a:endParaRPr lang="en-US"/>
        </a:p>
      </dgm:t>
    </dgm:pt>
    <dgm:pt modelId="{519CABD2-AC76-48DE-B0D6-CF6DF4102349}">
      <dgm:prSet/>
      <dgm:spPr/>
      <dgm:t>
        <a:bodyPr/>
        <a:lstStyle/>
        <a:p>
          <a:r>
            <a:rPr lang="en-US"/>
            <a:t>Upon successful completion of the program and general education coursework, students will earn an ASN degree and will be eligible to apply for the RN licensure exam (NCLEX-RN).</a:t>
          </a:r>
        </a:p>
      </dgm:t>
    </dgm:pt>
    <dgm:pt modelId="{2B4595DA-920E-4075-A935-C85C22495721}" type="parTrans" cxnId="{095DF8B2-D4E8-487B-9357-677453A0E7FE}">
      <dgm:prSet/>
      <dgm:spPr/>
      <dgm:t>
        <a:bodyPr/>
        <a:lstStyle/>
        <a:p>
          <a:endParaRPr lang="en-US"/>
        </a:p>
      </dgm:t>
    </dgm:pt>
    <dgm:pt modelId="{1D33706A-6A1D-4B48-8FF1-3F8217BAC996}" type="sibTrans" cxnId="{095DF8B2-D4E8-487B-9357-677453A0E7FE}">
      <dgm:prSet/>
      <dgm:spPr/>
      <dgm:t>
        <a:bodyPr/>
        <a:lstStyle/>
        <a:p>
          <a:endParaRPr lang="en-US"/>
        </a:p>
      </dgm:t>
    </dgm:pt>
    <dgm:pt modelId="{C4EF9FAF-01C7-45B3-951C-EE8D7ADA8744}" type="pres">
      <dgm:prSet presAssocID="{E29AE0CA-3B9E-45CB-A89B-8776420D7276}" presName="linear" presStyleCnt="0">
        <dgm:presLayoutVars>
          <dgm:animLvl val="lvl"/>
          <dgm:resizeHandles val="exact"/>
        </dgm:presLayoutVars>
      </dgm:prSet>
      <dgm:spPr/>
    </dgm:pt>
    <dgm:pt modelId="{4A6F7B75-FAF0-43F2-B0A2-1BC6DC55AAF8}" type="pres">
      <dgm:prSet presAssocID="{09D0E8D8-70EE-43C9-8E0F-0CA620FE3A7C}" presName="parentText" presStyleLbl="node1" presStyleIdx="0" presStyleCnt="2">
        <dgm:presLayoutVars>
          <dgm:chMax val="0"/>
          <dgm:bulletEnabled val="1"/>
        </dgm:presLayoutVars>
      </dgm:prSet>
      <dgm:spPr/>
    </dgm:pt>
    <dgm:pt modelId="{B50861D6-6E4A-4334-9F88-3C3B79448D97}" type="pres">
      <dgm:prSet presAssocID="{133536E0-FE0C-46E9-A37F-4213A5B7AEE8}" presName="spacer" presStyleCnt="0"/>
      <dgm:spPr/>
    </dgm:pt>
    <dgm:pt modelId="{031BCA8B-F432-4D90-BD26-D0C63B77AF2C}" type="pres">
      <dgm:prSet presAssocID="{519CABD2-AC76-48DE-B0D6-CF6DF4102349}" presName="parentText" presStyleLbl="node1" presStyleIdx="1" presStyleCnt="2">
        <dgm:presLayoutVars>
          <dgm:chMax val="0"/>
          <dgm:bulletEnabled val="1"/>
        </dgm:presLayoutVars>
      </dgm:prSet>
      <dgm:spPr/>
    </dgm:pt>
  </dgm:ptLst>
  <dgm:cxnLst>
    <dgm:cxn modelId="{7D0E3987-E338-4842-9560-5187E03DCAD7}" srcId="{E29AE0CA-3B9E-45CB-A89B-8776420D7276}" destId="{09D0E8D8-70EE-43C9-8E0F-0CA620FE3A7C}" srcOrd="0" destOrd="0" parTransId="{30BF06D7-CCD8-40B4-996B-C77A6B5FC6F1}" sibTransId="{133536E0-FE0C-46E9-A37F-4213A5B7AEE8}"/>
    <dgm:cxn modelId="{095DF8B2-D4E8-487B-9357-677453A0E7FE}" srcId="{E29AE0CA-3B9E-45CB-A89B-8776420D7276}" destId="{519CABD2-AC76-48DE-B0D6-CF6DF4102349}" srcOrd="1" destOrd="0" parTransId="{2B4595DA-920E-4075-A935-C85C22495721}" sibTransId="{1D33706A-6A1D-4B48-8FF1-3F8217BAC996}"/>
    <dgm:cxn modelId="{98A449DD-0FF7-48E7-ACE7-060713F355F7}" type="presOf" srcId="{09D0E8D8-70EE-43C9-8E0F-0CA620FE3A7C}" destId="{4A6F7B75-FAF0-43F2-B0A2-1BC6DC55AAF8}" srcOrd="0" destOrd="0" presId="urn:microsoft.com/office/officeart/2005/8/layout/vList2"/>
    <dgm:cxn modelId="{898E23E3-335A-4D79-A7CC-936AD930BB37}" type="presOf" srcId="{519CABD2-AC76-48DE-B0D6-CF6DF4102349}" destId="{031BCA8B-F432-4D90-BD26-D0C63B77AF2C}" srcOrd="0" destOrd="0" presId="urn:microsoft.com/office/officeart/2005/8/layout/vList2"/>
    <dgm:cxn modelId="{86883FEA-7130-4233-8744-8ACF7125018E}" type="presOf" srcId="{E29AE0CA-3B9E-45CB-A89B-8776420D7276}" destId="{C4EF9FAF-01C7-45B3-951C-EE8D7ADA8744}" srcOrd="0" destOrd="0" presId="urn:microsoft.com/office/officeart/2005/8/layout/vList2"/>
    <dgm:cxn modelId="{13ED0521-3606-470C-BA2F-52B361AFC3F0}" type="presParOf" srcId="{C4EF9FAF-01C7-45B3-951C-EE8D7ADA8744}" destId="{4A6F7B75-FAF0-43F2-B0A2-1BC6DC55AAF8}" srcOrd="0" destOrd="0" presId="urn:microsoft.com/office/officeart/2005/8/layout/vList2"/>
    <dgm:cxn modelId="{31007783-2DE2-4D59-A093-8EE2706C6AFD}" type="presParOf" srcId="{C4EF9FAF-01C7-45B3-951C-EE8D7ADA8744}" destId="{B50861D6-6E4A-4334-9F88-3C3B79448D97}" srcOrd="1" destOrd="0" presId="urn:microsoft.com/office/officeart/2005/8/layout/vList2"/>
    <dgm:cxn modelId="{A75A7BD6-F1D1-41E4-A6C0-49D3B6F5BCD4}" type="presParOf" srcId="{C4EF9FAF-01C7-45B3-951C-EE8D7ADA8744}" destId="{031BCA8B-F432-4D90-BD26-D0C63B77AF2C}"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EE2915-49AC-4007-9903-7B8269551C22}" type="doc">
      <dgm:prSet loTypeId="urn:microsoft.com/office/officeart/2008/layout/LinedList" loCatId="list" qsTypeId="urn:microsoft.com/office/officeart/2005/8/quickstyle/simple4" qsCatId="simple" csTypeId="urn:microsoft.com/office/officeart/2005/8/colors/colorful1" csCatId="colorful" phldr="1"/>
      <dgm:spPr/>
      <dgm:t>
        <a:bodyPr/>
        <a:lstStyle/>
        <a:p>
          <a:endParaRPr lang="en-US"/>
        </a:p>
      </dgm:t>
    </dgm:pt>
    <dgm:pt modelId="{2CC5012A-A036-47DF-B148-F0F6D3FF5E2F}">
      <dgm:prSet custT="1"/>
      <dgm:spPr/>
      <dgm:t>
        <a:bodyPr/>
        <a:lstStyle/>
        <a:p>
          <a:r>
            <a:rPr lang="en-US" sz="1900" b="1" dirty="0"/>
            <a:t>In the last 3 years, we have had greater than a 90% pass rate for the National Council Licensure Exam (NCLEX-RN). </a:t>
          </a:r>
        </a:p>
        <a:p>
          <a:r>
            <a:rPr lang="en-US" sz="1900" b="1" dirty="0"/>
            <a:t>In 2018 and 2019, we have had a 100% pass rate for the NCLEX-RN!  2020 pass rate information is pending. </a:t>
          </a:r>
        </a:p>
      </dgm:t>
    </dgm:pt>
    <dgm:pt modelId="{35962603-F11B-41FC-B048-3A4572855003}" type="parTrans" cxnId="{E71DA51B-3C25-4299-8A53-1343E307B6AE}">
      <dgm:prSet/>
      <dgm:spPr/>
      <dgm:t>
        <a:bodyPr/>
        <a:lstStyle/>
        <a:p>
          <a:endParaRPr lang="en-US"/>
        </a:p>
      </dgm:t>
    </dgm:pt>
    <dgm:pt modelId="{2B04EE22-EB6D-42D9-9452-CF7CA95B2A5F}" type="sibTrans" cxnId="{E71DA51B-3C25-4299-8A53-1343E307B6AE}">
      <dgm:prSet/>
      <dgm:spPr/>
      <dgm:t>
        <a:bodyPr/>
        <a:lstStyle/>
        <a:p>
          <a:endParaRPr lang="en-US"/>
        </a:p>
      </dgm:t>
    </dgm:pt>
    <dgm:pt modelId="{C46C6613-40E2-4118-A471-3F8C13295314}">
      <dgm:prSet custT="1"/>
      <dgm:spPr/>
      <dgm:t>
        <a:bodyPr/>
        <a:lstStyle/>
        <a:p>
          <a:r>
            <a:rPr lang="en-US" sz="1900" b="1" dirty="0"/>
            <a:t>Our job placement rates for our RN nursing graduates is also 100%. </a:t>
          </a:r>
        </a:p>
        <a:p>
          <a:r>
            <a:rPr lang="en-US" sz="1900" b="1" dirty="0"/>
            <a:t>Our Associate in Science in Nursing program offers classes both in Claremont and Keene. At present, we accept </a:t>
          </a:r>
          <a:r>
            <a:rPr lang="en-US" sz="1900" b="1" u="none" dirty="0"/>
            <a:t>students every year in Claremont, and every other year in Keene (even entrance years – i.e., 2020, 2022, etc.).</a:t>
          </a:r>
          <a:r>
            <a:rPr lang="en-US" sz="1900" u="none" dirty="0"/>
            <a:t> </a:t>
          </a:r>
          <a:endParaRPr lang="en-US" sz="1900" b="1" dirty="0"/>
        </a:p>
      </dgm:t>
    </dgm:pt>
    <dgm:pt modelId="{FC62BC88-E865-474B-99F5-AF22E6D8EE97}" type="parTrans" cxnId="{9F37D0D5-FC7B-4E78-BF09-C472602AA4A6}">
      <dgm:prSet/>
      <dgm:spPr/>
      <dgm:t>
        <a:bodyPr/>
        <a:lstStyle/>
        <a:p>
          <a:endParaRPr lang="en-US"/>
        </a:p>
      </dgm:t>
    </dgm:pt>
    <dgm:pt modelId="{2215227D-24CF-4D0D-B693-DE41DDD6123C}" type="sibTrans" cxnId="{9F37D0D5-FC7B-4E78-BF09-C472602AA4A6}">
      <dgm:prSet/>
      <dgm:spPr/>
      <dgm:t>
        <a:bodyPr/>
        <a:lstStyle/>
        <a:p>
          <a:endParaRPr lang="en-US"/>
        </a:p>
      </dgm:t>
    </dgm:pt>
    <dgm:pt modelId="{491E014C-5D9C-40A2-B37A-8DD10AE97BC1}" type="pres">
      <dgm:prSet presAssocID="{A0EE2915-49AC-4007-9903-7B8269551C22}" presName="vert0" presStyleCnt="0">
        <dgm:presLayoutVars>
          <dgm:dir/>
          <dgm:animOne val="branch"/>
          <dgm:animLvl val="lvl"/>
        </dgm:presLayoutVars>
      </dgm:prSet>
      <dgm:spPr/>
    </dgm:pt>
    <dgm:pt modelId="{1E1495A5-435E-4F9B-AF4C-3826BC309975}" type="pres">
      <dgm:prSet presAssocID="{2CC5012A-A036-47DF-B148-F0F6D3FF5E2F}" presName="thickLine" presStyleLbl="alignNode1" presStyleIdx="0" presStyleCnt="2"/>
      <dgm:spPr/>
    </dgm:pt>
    <dgm:pt modelId="{C3F153A5-F394-4790-B0CC-E81F37E361A4}" type="pres">
      <dgm:prSet presAssocID="{2CC5012A-A036-47DF-B148-F0F6D3FF5E2F}" presName="horz1" presStyleCnt="0"/>
      <dgm:spPr/>
    </dgm:pt>
    <dgm:pt modelId="{685026A9-F197-419B-8731-B52EB9AA88D2}" type="pres">
      <dgm:prSet presAssocID="{2CC5012A-A036-47DF-B148-F0F6D3FF5E2F}" presName="tx1" presStyleLbl="revTx" presStyleIdx="0" presStyleCnt="2"/>
      <dgm:spPr/>
    </dgm:pt>
    <dgm:pt modelId="{FE9EBCBE-800F-4008-A67C-E5D722D05782}" type="pres">
      <dgm:prSet presAssocID="{2CC5012A-A036-47DF-B148-F0F6D3FF5E2F}" presName="vert1" presStyleCnt="0"/>
      <dgm:spPr/>
    </dgm:pt>
    <dgm:pt modelId="{D7607403-3DF6-4FCB-9A68-0D1937D1952A}" type="pres">
      <dgm:prSet presAssocID="{C46C6613-40E2-4118-A471-3F8C13295314}" presName="thickLine" presStyleLbl="alignNode1" presStyleIdx="1" presStyleCnt="2"/>
      <dgm:spPr/>
    </dgm:pt>
    <dgm:pt modelId="{7CF2D7C4-FB25-4C73-B83C-7F95C443CC85}" type="pres">
      <dgm:prSet presAssocID="{C46C6613-40E2-4118-A471-3F8C13295314}" presName="horz1" presStyleCnt="0"/>
      <dgm:spPr/>
    </dgm:pt>
    <dgm:pt modelId="{C7DA6258-30FD-450F-A8C6-A51EA90DB3F8}" type="pres">
      <dgm:prSet presAssocID="{C46C6613-40E2-4118-A471-3F8C13295314}" presName="tx1" presStyleLbl="revTx" presStyleIdx="1" presStyleCnt="2"/>
      <dgm:spPr/>
    </dgm:pt>
    <dgm:pt modelId="{D0CB976C-3B35-4721-9914-95080E07AF81}" type="pres">
      <dgm:prSet presAssocID="{C46C6613-40E2-4118-A471-3F8C13295314}" presName="vert1" presStyleCnt="0"/>
      <dgm:spPr/>
    </dgm:pt>
  </dgm:ptLst>
  <dgm:cxnLst>
    <dgm:cxn modelId="{E71DA51B-3C25-4299-8A53-1343E307B6AE}" srcId="{A0EE2915-49AC-4007-9903-7B8269551C22}" destId="{2CC5012A-A036-47DF-B148-F0F6D3FF5E2F}" srcOrd="0" destOrd="0" parTransId="{35962603-F11B-41FC-B048-3A4572855003}" sibTransId="{2B04EE22-EB6D-42D9-9452-CF7CA95B2A5F}"/>
    <dgm:cxn modelId="{44DC803D-4518-449B-9A9C-EB6F5C62DAFD}" type="presOf" srcId="{A0EE2915-49AC-4007-9903-7B8269551C22}" destId="{491E014C-5D9C-40A2-B37A-8DD10AE97BC1}" srcOrd="0" destOrd="0" presId="urn:microsoft.com/office/officeart/2008/layout/LinedList"/>
    <dgm:cxn modelId="{938C6A79-4322-4854-A0A5-D08C55CCF437}" type="presOf" srcId="{2CC5012A-A036-47DF-B148-F0F6D3FF5E2F}" destId="{685026A9-F197-419B-8731-B52EB9AA88D2}" srcOrd="0" destOrd="0" presId="urn:microsoft.com/office/officeart/2008/layout/LinedList"/>
    <dgm:cxn modelId="{9F37D0D5-FC7B-4E78-BF09-C472602AA4A6}" srcId="{A0EE2915-49AC-4007-9903-7B8269551C22}" destId="{C46C6613-40E2-4118-A471-3F8C13295314}" srcOrd="1" destOrd="0" parTransId="{FC62BC88-E865-474B-99F5-AF22E6D8EE97}" sibTransId="{2215227D-24CF-4D0D-B693-DE41DDD6123C}"/>
    <dgm:cxn modelId="{E4CA1FDF-E5E3-4A46-A445-0D3280FB3E8C}" type="presOf" srcId="{C46C6613-40E2-4118-A471-3F8C13295314}" destId="{C7DA6258-30FD-450F-A8C6-A51EA90DB3F8}" srcOrd="0" destOrd="0" presId="urn:microsoft.com/office/officeart/2008/layout/LinedList"/>
    <dgm:cxn modelId="{43E14DD3-DA74-4333-BFAA-9FCAE3FE7E86}" type="presParOf" srcId="{491E014C-5D9C-40A2-B37A-8DD10AE97BC1}" destId="{1E1495A5-435E-4F9B-AF4C-3826BC309975}" srcOrd="0" destOrd="0" presId="urn:microsoft.com/office/officeart/2008/layout/LinedList"/>
    <dgm:cxn modelId="{E708505D-D3C0-48BD-A85D-F94E8B330225}" type="presParOf" srcId="{491E014C-5D9C-40A2-B37A-8DD10AE97BC1}" destId="{C3F153A5-F394-4790-B0CC-E81F37E361A4}" srcOrd="1" destOrd="0" presId="urn:microsoft.com/office/officeart/2008/layout/LinedList"/>
    <dgm:cxn modelId="{855895FF-BAD3-49F4-844E-B0BEC46521FE}" type="presParOf" srcId="{C3F153A5-F394-4790-B0CC-E81F37E361A4}" destId="{685026A9-F197-419B-8731-B52EB9AA88D2}" srcOrd="0" destOrd="0" presId="urn:microsoft.com/office/officeart/2008/layout/LinedList"/>
    <dgm:cxn modelId="{1D91B0CD-F895-4A8B-8DF1-393AB0674FA4}" type="presParOf" srcId="{C3F153A5-F394-4790-B0CC-E81F37E361A4}" destId="{FE9EBCBE-800F-4008-A67C-E5D722D05782}" srcOrd="1" destOrd="0" presId="urn:microsoft.com/office/officeart/2008/layout/LinedList"/>
    <dgm:cxn modelId="{2A5A10F4-E94B-42E1-B20A-303D4768F392}" type="presParOf" srcId="{491E014C-5D9C-40A2-B37A-8DD10AE97BC1}" destId="{D7607403-3DF6-4FCB-9A68-0D1937D1952A}" srcOrd="2" destOrd="0" presId="urn:microsoft.com/office/officeart/2008/layout/LinedList"/>
    <dgm:cxn modelId="{84FAD0A7-DA60-4DA5-AEEF-A0E91BE17A91}" type="presParOf" srcId="{491E014C-5D9C-40A2-B37A-8DD10AE97BC1}" destId="{7CF2D7C4-FB25-4C73-B83C-7F95C443CC85}" srcOrd="3" destOrd="0" presId="urn:microsoft.com/office/officeart/2008/layout/LinedList"/>
    <dgm:cxn modelId="{BF0FE7B6-588E-4E72-AB8F-0CE2AFA0C906}" type="presParOf" srcId="{7CF2D7C4-FB25-4C73-B83C-7F95C443CC85}" destId="{C7DA6258-30FD-450F-A8C6-A51EA90DB3F8}" srcOrd="0" destOrd="0" presId="urn:microsoft.com/office/officeart/2008/layout/LinedList"/>
    <dgm:cxn modelId="{CD37E2B2-6418-4DF9-9AF8-F7B82E2A2368}" type="presParOf" srcId="{7CF2D7C4-FB25-4C73-B83C-7F95C443CC85}" destId="{D0CB976C-3B35-4721-9914-95080E07AF8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0BA200-573A-489B-993D-FB94FCD977D5}" type="doc">
      <dgm:prSet loTypeId="urn:microsoft.com/office/officeart/2018/2/layout/IconVerticalSolidList" loCatId="icon" qsTypeId="urn:microsoft.com/office/officeart/2005/8/quickstyle/simple1" qsCatId="simple" csTypeId="urn:microsoft.com/office/officeart/2018/5/colors/Iconchunking_neutralbg_accent2_2" csCatId="accent2" phldr="1"/>
      <dgm:spPr/>
      <dgm:t>
        <a:bodyPr/>
        <a:lstStyle/>
        <a:p>
          <a:endParaRPr lang="en-US"/>
        </a:p>
      </dgm:t>
    </dgm:pt>
    <dgm:pt modelId="{9D0D959D-ABD8-4E2F-9E1F-80AFA5AFD944}">
      <dgm:prSet/>
      <dgm:spPr/>
      <dgm:t>
        <a:bodyPr/>
        <a:lstStyle/>
        <a:p>
          <a:r>
            <a:rPr lang="en-US" b="1"/>
            <a:t>The first-time pass rate for RVCC nursing graduates is equivalent to, or exceeds the national pass rate for first-time test takers who are graduates of associate degree nursing programs.</a:t>
          </a:r>
          <a:endParaRPr lang="en-US"/>
        </a:p>
      </dgm:t>
    </dgm:pt>
    <dgm:pt modelId="{015078AE-0975-41DC-BE8B-00394A2C4213}" type="parTrans" cxnId="{37F83CEB-FC52-4EBB-B3F8-D30A1765DC4D}">
      <dgm:prSet/>
      <dgm:spPr/>
      <dgm:t>
        <a:bodyPr/>
        <a:lstStyle/>
        <a:p>
          <a:endParaRPr lang="en-US"/>
        </a:p>
      </dgm:t>
    </dgm:pt>
    <dgm:pt modelId="{13B92692-64ED-475A-BEEA-5E33E92365CC}" type="sibTrans" cxnId="{37F83CEB-FC52-4EBB-B3F8-D30A1765DC4D}">
      <dgm:prSet/>
      <dgm:spPr/>
      <dgm:t>
        <a:bodyPr/>
        <a:lstStyle/>
        <a:p>
          <a:endParaRPr lang="en-US"/>
        </a:p>
      </dgm:t>
    </dgm:pt>
    <dgm:pt modelId="{7A39A528-DE2A-4281-AD20-9E76C1638479}">
      <dgm:prSet/>
      <dgm:spPr/>
      <dgm:t>
        <a:bodyPr/>
        <a:lstStyle/>
        <a:p>
          <a:r>
            <a:rPr lang="en-US" b="1"/>
            <a:t>Eighty percent (80%) of students will graduate from the RVCC Nursing Program within 3 years of the initial admission into the program.</a:t>
          </a:r>
          <a:endParaRPr lang="en-US"/>
        </a:p>
      </dgm:t>
    </dgm:pt>
    <dgm:pt modelId="{C8D96168-51CB-441D-B1C5-A8B0BFD67B9F}" type="parTrans" cxnId="{3EF65D0F-7AB7-4F7F-9E1B-0DB3AC95E27F}">
      <dgm:prSet/>
      <dgm:spPr/>
      <dgm:t>
        <a:bodyPr/>
        <a:lstStyle/>
        <a:p>
          <a:endParaRPr lang="en-US"/>
        </a:p>
      </dgm:t>
    </dgm:pt>
    <dgm:pt modelId="{067EB176-70B7-40C1-BC7A-7D3632FABA4D}" type="sibTrans" cxnId="{3EF65D0F-7AB7-4F7F-9E1B-0DB3AC95E27F}">
      <dgm:prSet/>
      <dgm:spPr/>
      <dgm:t>
        <a:bodyPr/>
        <a:lstStyle/>
        <a:p>
          <a:endParaRPr lang="en-US"/>
        </a:p>
      </dgm:t>
    </dgm:pt>
    <dgm:pt modelId="{231BB9BE-C8FE-43F8-A532-E911ABFF41FE}">
      <dgm:prSet/>
      <dgm:spPr/>
      <dgm:t>
        <a:bodyPr/>
        <a:lstStyle/>
        <a:p>
          <a:r>
            <a:rPr lang="en-US" b="1"/>
            <a:t>Within six months of graduation from the RVCC nursing program, 90% of graduates will be employed as Licensed Practical or Registered Nurses.</a:t>
          </a:r>
          <a:endParaRPr lang="en-US"/>
        </a:p>
      </dgm:t>
    </dgm:pt>
    <dgm:pt modelId="{69244195-7576-4AEF-B5CA-2DB046548919}" type="parTrans" cxnId="{68DB772A-D6A2-4F1D-B512-4485C3D5EDB8}">
      <dgm:prSet/>
      <dgm:spPr/>
      <dgm:t>
        <a:bodyPr/>
        <a:lstStyle/>
        <a:p>
          <a:endParaRPr lang="en-US"/>
        </a:p>
      </dgm:t>
    </dgm:pt>
    <dgm:pt modelId="{AC118235-962E-4E2E-A3C7-0F7E73CAC8F2}" type="sibTrans" cxnId="{68DB772A-D6A2-4F1D-B512-4485C3D5EDB8}">
      <dgm:prSet/>
      <dgm:spPr/>
      <dgm:t>
        <a:bodyPr/>
        <a:lstStyle/>
        <a:p>
          <a:endParaRPr lang="en-US"/>
        </a:p>
      </dgm:t>
    </dgm:pt>
    <dgm:pt modelId="{B87FF1B5-3E21-4BA6-9CD2-7AC3859E2C4E}" type="pres">
      <dgm:prSet presAssocID="{4E0BA200-573A-489B-993D-FB94FCD977D5}" presName="root" presStyleCnt="0">
        <dgm:presLayoutVars>
          <dgm:dir/>
          <dgm:resizeHandles val="exact"/>
        </dgm:presLayoutVars>
      </dgm:prSet>
      <dgm:spPr/>
    </dgm:pt>
    <dgm:pt modelId="{6AD19078-7050-47DD-80ED-79B3BAE51267}" type="pres">
      <dgm:prSet presAssocID="{9D0D959D-ABD8-4E2F-9E1F-80AFA5AFD944}" presName="compNode" presStyleCnt="0"/>
      <dgm:spPr/>
    </dgm:pt>
    <dgm:pt modelId="{1D5553A5-B875-478B-8EE7-51482CE7D908}" type="pres">
      <dgm:prSet presAssocID="{9D0D959D-ABD8-4E2F-9E1F-80AFA5AFD944}" presName="bgRect" presStyleLbl="bgShp" presStyleIdx="0" presStyleCnt="3"/>
      <dgm:spPr/>
    </dgm:pt>
    <dgm:pt modelId="{06226824-54D2-47B3-852C-038C824AA025}" type="pres">
      <dgm:prSet presAssocID="{9D0D959D-ABD8-4E2F-9E1F-80AFA5AFD94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ctionaryRemove"/>
        </a:ext>
      </dgm:extLst>
    </dgm:pt>
    <dgm:pt modelId="{7AAFB1B7-1EDF-4986-97FF-01A9B65513AB}" type="pres">
      <dgm:prSet presAssocID="{9D0D959D-ABD8-4E2F-9E1F-80AFA5AFD944}" presName="spaceRect" presStyleCnt="0"/>
      <dgm:spPr/>
    </dgm:pt>
    <dgm:pt modelId="{0A90542E-8F08-4EFC-8B15-E3D07AEBB6C7}" type="pres">
      <dgm:prSet presAssocID="{9D0D959D-ABD8-4E2F-9E1F-80AFA5AFD944}" presName="parTx" presStyleLbl="revTx" presStyleIdx="0" presStyleCnt="3">
        <dgm:presLayoutVars>
          <dgm:chMax val="0"/>
          <dgm:chPref val="0"/>
        </dgm:presLayoutVars>
      </dgm:prSet>
      <dgm:spPr/>
    </dgm:pt>
    <dgm:pt modelId="{02DD044A-AE48-468E-8745-ED011370DAB9}" type="pres">
      <dgm:prSet presAssocID="{13B92692-64ED-475A-BEEA-5E33E92365CC}" presName="sibTrans" presStyleCnt="0"/>
      <dgm:spPr/>
    </dgm:pt>
    <dgm:pt modelId="{D3E54281-00D2-4334-8A34-D36FF0E690B5}" type="pres">
      <dgm:prSet presAssocID="{7A39A528-DE2A-4281-AD20-9E76C1638479}" presName="compNode" presStyleCnt="0"/>
      <dgm:spPr/>
    </dgm:pt>
    <dgm:pt modelId="{4F022AD1-03F2-48C3-B431-408DD74C73DC}" type="pres">
      <dgm:prSet presAssocID="{7A39A528-DE2A-4281-AD20-9E76C1638479}" presName="bgRect" presStyleLbl="bgShp" presStyleIdx="1" presStyleCnt="3"/>
      <dgm:spPr/>
    </dgm:pt>
    <dgm:pt modelId="{E90BBAC3-F19B-44A0-BE51-9D852EB34C4F}" type="pres">
      <dgm:prSet presAssocID="{7A39A528-DE2A-4281-AD20-9E76C163847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ducation"/>
        </a:ext>
      </dgm:extLst>
    </dgm:pt>
    <dgm:pt modelId="{83EB54EF-505D-4E92-9DA9-1CBA9E851209}" type="pres">
      <dgm:prSet presAssocID="{7A39A528-DE2A-4281-AD20-9E76C1638479}" presName="spaceRect" presStyleCnt="0"/>
      <dgm:spPr/>
    </dgm:pt>
    <dgm:pt modelId="{B49D0394-9326-4056-BF6A-4EF84928CBD9}" type="pres">
      <dgm:prSet presAssocID="{7A39A528-DE2A-4281-AD20-9E76C1638479}" presName="parTx" presStyleLbl="revTx" presStyleIdx="1" presStyleCnt="3">
        <dgm:presLayoutVars>
          <dgm:chMax val="0"/>
          <dgm:chPref val="0"/>
        </dgm:presLayoutVars>
      </dgm:prSet>
      <dgm:spPr/>
    </dgm:pt>
    <dgm:pt modelId="{72EF29D6-5872-44E1-B869-AC15337C8354}" type="pres">
      <dgm:prSet presAssocID="{067EB176-70B7-40C1-BC7A-7D3632FABA4D}" presName="sibTrans" presStyleCnt="0"/>
      <dgm:spPr/>
    </dgm:pt>
    <dgm:pt modelId="{8707E8EB-0FE3-4F03-B314-F9DB19832985}" type="pres">
      <dgm:prSet presAssocID="{231BB9BE-C8FE-43F8-A532-E911ABFF41FE}" presName="compNode" presStyleCnt="0"/>
      <dgm:spPr/>
    </dgm:pt>
    <dgm:pt modelId="{72C2EA38-939D-4C34-B946-EF2CFA9C4673}" type="pres">
      <dgm:prSet presAssocID="{231BB9BE-C8FE-43F8-A532-E911ABFF41FE}" presName="bgRect" presStyleLbl="bgShp" presStyleIdx="2" presStyleCnt="3"/>
      <dgm:spPr/>
    </dgm:pt>
    <dgm:pt modelId="{EC39188C-529F-47A6-9F90-F45EF97AEA11}" type="pres">
      <dgm:prSet presAssocID="{231BB9BE-C8FE-43F8-A532-E911ABFF41F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ingerprint2"/>
        </a:ext>
      </dgm:extLst>
    </dgm:pt>
    <dgm:pt modelId="{13B39176-8E01-47C9-B5B5-2F097F4FF55D}" type="pres">
      <dgm:prSet presAssocID="{231BB9BE-C8FE-43F8-A532-E911ABFF41FE}" presName="spaceRect" presStyleCnt="0"/>
      <dgm:spPr/>
    </dgm:pt>
    <dgm:pt modelId="{5AB06946-52BD-461C-8EFA-B0ADAE3F80BD}" type="pres">
      <dgm:prSet presAssocID="{231BB9BE-C8FE-43F8-A532-E911ABFF41FE}" presName="parTx" presStyleLbl="revTx" presStyleIdx="2" presStyleCnt="3">
        <dgm:presLayoutVars>
          <dgm:chMax val="0"/>
          <dgm:chPref val="0"/>
        </dgm:presLayoutVars>
      </dgm:prSet>
      <dgm:spPr/>
    </dgm:pt>
  </dgm:ptLst>
  <dgm:cxnLst>
    <dgm:cxn modelId="{3EF65D0F-7AB7-4F7F-9E1B-0DB3AC95E27F}" srcId="{4E0BA200-573A-489B-993D-FB94FCD977D5}" destId="{7A39A528-DE2A-4281-AD20-9E76C1638479}" srcOrd="1" destOrd="0" parTransId="{C8D96168-51CB-441D-B1C5-A8B0BFD67B9F}" sibTransId="{067EB176-70B7-40C1-BC7A-7D3632FABA4D}"/>
    <dgm:cxn modelId="{13919527-1536-45D1-BEBC-4AA7CF546BF1}" type="presOf" srcId="{9D0D959D-ABD8-4E2F-9E1F-80AFA5AFD944}" destId="{0A90542E-8F08-4EFC-8B15-E3D07AEBB6C7}" srcOrd="0" destOrd="0" presId="urn:microsoft.com/office/officeart/2018/2/layout/IconVerticalSolidList"/>
    <dgm:cxn modelId="{68DB772A-D6A2-4F1D-B512-4485C3D5EDB8}" srcId="{4E0BA200-573A-489B-993D-FB94FCD977D5}" destId="{231BB9BE-C8FE-43F8-A532-E911ABFF41FE}" srcOrd="2" destOrd="0" parTransId="{69244195-7576-4AEF-B5CA-2DB046548919}" sibTransId="{AC118235-962E-4E2E-A3C7-0F7E73CAC8F2}"/>
    <dgm:cxn modelId="{FA14CC2D-0B13-494E-80E0-77B5C05048D9}" type="presOf" srcId="{7A39A528-DE2A-4281-AD20-9E76C1638479}" destId="{B49D0394-9326-4056-BF6A-4EF84928CBD9}" srcOrd="0" destOrd="0" presId="urn:microsoft.com/office/officeart/2018/2/layout/IconVerticalSolidList"/>
    <dgm:cxn modelId="{DBA56B94-8279-4F26-8927-48732775B483}" type="presOf" srcId="{231BB9BE-C8FE-43F8-A532-E911ABFF41FE}" destId="{5AB06946-52BD-461C-8EFA-B0ADAE3F80BD}" srcOrd="0" destOrd="0" presId="urn:microsoft.com/office/officeart/2018/2/layout/IconVerticalSolidList"/>
    <dgm:cxn modelId="{610B7996-D064-4E02-AC3A-C7D4EFD9762E}" type="presOf" srcId="{4E0BA200-573A-489B-993D-FB94FCD977D5}" destId="{B87FF1B5-3E21-4BA6-9CD2-7AC3859E2C4E}" srcOrd="0" destOrd="0" presId="urn:microsoft.com/office/officeart/2018/2/layout/IconVerticalSolidList"/>
    <dgm:cxn modelId="{37F83CEB-FC52-4EBB-B3F8-D30A1765DC4D}" srcId="{4E0BA200-573A-489B-993D-FB94FCD977D5}" destId="{9D0D959D-ABD8-4E2F-9E1F-80AFA5AFD944}" srcOrd="0" destOrd="0" parTransId="{015078AE-0975-41DC-BE8B-00394A2C4213}" sibTransId="{13B92692-64ED-475A-BEEA-5E33E92365CC}"/>
    <dgm:cxn modelId="{F2F615EE-E834-45C1-8874-3AE5A0BF4DCA}" type="presParOf" srcId="{B87FF1B5-3E21-4BA6-9CD2-7AC3859E2C4E}" destId="{6AD19078-7050-47DD-80ED-79B3BAE51267}" srcOrd="0" destOrd="0" presId="urn:microsoft.com/office/officeart/2018/2/layout/IconVerticalSolidList"/>
    <dgm:cxn modelId="{74827391-A081-487C-9D9B-549385BD3DFB}" type="presParOf" srcId="{6AD19078-7050-47DD-80ED-79B3BAE51267}" destId="{1D5553A5-B875-478B-8EE7-51482CE7D908}" srcOrd="0" destOrd="0" presId="urn:microsoft.com/office/officeart/2018/2/layout/IconVerticalSolidList"/>
    <dgm:cxn modelId="{3D0D1B7B-A15D-4A1A-8326-8ABA89627D5A}" type="presParOf" srcId="{6AD19078-7050-47DD-80ED-79B3BAE51267}" destId="{06226824-54D2-47B3-852C-038C824AA025}" srcOrd="1" destOrd="0" presId="urn:microsoft.com/office/officeart/2018/2/layout/IconVerticalSolidList"/>
    <dgm:cxn modelId="{068F99A4-ED5B-4176-A314-C90CB0804535}" type="presParOf" srcId="{6AD19078-7050-47DD-80ED-79B3BAE51267}" destId="{7AAFB1B7-1EDF-4986-97FF-01A9B65513AB}" srcOrd="2" destOrd="0" presId="urn:microsoft.com/office/officeart/2018/2/layout/IconVerticalSolidList"/>
    <dgm:cxn modelId="{B599F156-E879-4799-A68B-4DB15F94919B}" type="presParOf" srcId="{6AD19078-7050-47DD-80ED-79B3BAE51267}" destId="{0A90542E-8F08-4EFC-8B15-E3D07AEBB6C7}" srcOrd="3" destOrd="0" presId="urn:microsoft.com/office/officeart/2018/2/layout/IconVerticalSolidList"/>
    <dgm:cxn modelId="{61524193-FEDD-4028-852F-D998D66B81C6}" type="presParOf" srcId="{B87FF1B5-3E21-4BA6-9CD2-7AC3859E2C4E}" destId="{02DD044A-AE48-468E-8745-ED011370DAB9}" srcOrd="1" destOrd="0" presId="urn:microsoft.com/office/officeart/2018/2/layout/IconVerticalSolidList"/>
    <dgm:cxn modelId="{DFB25923-AE2C-4FB0-B588-6B854F896D5F}" type="presParOf" srcId="{B87FF1B5-3E21-4BA6-9CD2-7AC3859E2C4E}" destId="{D3E54281-00D2-4334-8A34-D36FF0E690B5}" srcOrd="2" destOrd="0" presId="urn:microsoft.com/office/officeart/2018/2/layout/IconVerticalSolidList"/>
    <dgm:cxn modelId="{B700FA71-501A-42E3-A24E-8F1FE2DC2AFB}" type="presParOf" srcId="{D3E54281-00D2-4334-8A34-D36FF0E690B5}" destId="{4F022AD1-03F2-48C3-B431-408DD74C73DC}" srcOrd="0" destOrd="0" presId="urn:microsoft.com/office/officeart/2018/2/layout/IconVerticalSolidList"/>
    <dgm:cxn modelId="{7863AAD4-4D87-4483-A51B-10760E80C7B7}" type="presParOf" srcId="{D3E54281-00D2-4334-8A34-D36FF0E690B5}" destId="{E90BBAC3-F19B-44A0-BE51-9D852EB34C4F}" srcOrd="1" destOrd="0" presId="urn:microsoft.com/office/officeart/2018/2/layout/IconVerticalSolidList"/>
    <dgm:cxn modelId="{51A5DC5C-5829-44F7-8431-217F618CDFBA}" type="presParOf" srcId="{D3E54281-00D2-4334-8A34-D36FF0E690B5}" destId="{83EB54EF-505D-4E92-9DA9-1CBA9E851209}" srcOrd="2" destOrd="0" presId="urn:microsoft.com/office/officeart/2018/2/layout/IconVerticalSolidList"/>
    <dgm:cxn modelId="{8A241CF4-0BED-44BB-A558-C897C370CC81}" type="presParOf" srcId="{D3E54281-00D2-4334-8A34-D36FF0E690B5}" destId="{B49D0394-9326-4056-BF6A-4EF84928CBD9}" srcOrd="3" destOrd="0" presId="urn:microsoft.com/office/officeart/2018/2/layout/IconVerticalSolidList"/>
    <dgm:cxn modelId="{C71520BA-8917-4858-BB76-A82FB403DB5A}" type="presParOf" srcId="{B87FF1B5-3E21-4BA6-9CD2-7AC3859E2C4E}" destId="{72EF29D6-5872-44E1-B869-AC15337C8354}" srcOrd="3" destOrd="0" presId="urn:microsoft.com/office/officeart/2018/2/layout/IconVerticalSolidList"/>
    <dgm:cxn modelId="{F290C4FF-EA15-44B1-B03E-2E84A2328AA0}" type="presParOf" srcId="{B87FF1B5-3E21-4BA6-9CD2-7AC3859E2C4E}" destId="{8707E8EB-0FE3-4F03-B314-F9DB19832985}" srcOrd="4" destOrd="0" presId="urn:microsoft.com/office/officeart/2018/2/layout/IconVerticalSolidList"/>
    <dgm:cxn modelId="{2D6A63E1-983E-4806-810F-F25DDF96EFE8}" type="presParOf" srcId="{8707E8EB-0FE3-4F03-B314-F9DB19832985}" destId="{72C2EA38-939D-4C34-B946-EF2CFA9C4673}" srcOrd="0" destOrd="0" presId="urn:microsoft.com/office/officeart/2018/2/layout/IconVerticalSolidList"/>
    <dgm:cxn modelId="{E4398531-7785-44AA-ACE2-FA622EB08EA1}" type="presParOf" srcId="{8707E8EB-0FE3-4F03-B314-F9DB19832985}" destId="{EC39188C-529F-47A6-9F90-F45EF97AEA11}" srcOrd="1" destOrd="0" presId="urn:microsoft.com/office/officeart/2018/2/layout/IconVerticalSolidList"/>
    <dgm:cxn modelId="{E1AB7698-91DB-475C-AA07-648866120691}" type="presParOf" srcId="{8707E8EB-0FE3-4F03-B314-F9DB19832985}" destId="{13B39176-8E01-47C9-B5B5-2F097F4FF55D}" srcOrd="2" destOrd="0" presId="urn:microsoft.com/office/officeart/2018/2/layout/IconVerticalSolidList"/>
    <dgm:cxn modelId="{B206553F-EEA2-4392-86E1-C036B6FF79F6}" type="presParOf" srcId="{8707E8EB-0FE3-4F03-B314-F9DB19832985}" destId="{5AB06946-52BD-461C-8EFA-B0ADAE3F80B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4E55943-2A5F-4634-B264-70CBFD2FF1F6}" type="doc">
      <dgm:prSet loTypeId="urn:microsoft.com/office/officeart/2018/2/layout/IconVerticalSolidList" loCatId="icon" qsTypeId="urn:microsoft.com/office/officeart/2005/8/quickstyle/simple1" qsCatId="simple" csTypeId="urn:microsoft.com/office/officeart/2018/5/colors/Iconchunking_neutralbg_accent6_2" csCatId="accent6" phldr="1"/>
      <dgm:spPr/>
      <dgm:t>
        <a:bodyPr/>
        <a:lstStyle/>
        <a:p>
          <a:endParaRPr lang="en-US"/>
        </a:p>
      </dgm:t>
    </dgm:pt>
    <dgm:pt modelId="{C96F7289-ED97-401A-8097-D9FD77D8804C}">
      <dgm:prSet/>
      <dgm:spPr/>
      <dgm:t>
        <a:bodyPr/>
        <a:lstStyle/>
        <a:p>
          <a:r>
            <a:rPr lang="en-US" dirty="0"/>
            <a:t>Q</a:t>
          </a:r>
          <a:r>
            <a:rPr lang="en-US"/>
            <a:t>: What else </a:t>
          </a:r>
          <a:r>
            <a:rPr lang="en-US" dirty="0"/>
            <a:t>do I need to know?  </a:t>
          </a:r>
        </a:p>
      </dgm:t>
    </dgm:pt>
    <dgm:pt modelId="{77086518-56DB-477D-ACBA-6DC2618CFEB4}" type="parTrans" cxnId="{FA7891AA-37C2-4E8F-BB14-1ECDAE469FA0}">
      <dgm:prSet/>
      <dgm:spPr/>
      <dgm:t>
        <a:bodyPr/>
        <a:lstStyle/>
        <a:p>
          <a:endParaRPr lang="en-US"/>
        </a:p>
      </dgm:t>
    </dgm:pt>
    <dgm:pt modelId="{1E56B1BB-7402-4546-95CC-43FB97098923}" type="sibTrans" cxnId="{FA7891AA-37C2-4E8F-BB14-1ECDAE469FA0}">
      <dgm:prSet/>
      <dgm:spPr/>
      <dgm:t>
        <a:bodyPr/>
        <a:lstStyle/>
        <a:p>
          <a:endParaRPr lang="en-US"/>
        </a:p>
      </dgm:t>
    </dgm:pt>
    <dgm:pt modelId="{CDF60853-3A70-42D0-AF5C-72517B38ACF6}">
      <dgm:prSet/>
      <dgm:spPr/>
      <dgm:t>
        <a:bodyPr/>
        <a:lstStyle/>
        <a:p>
          <a:r>
            <a:rPr lang="en-US" dirty="0"/>
            <a:t>A. When you apply to the ASN program, indicate that  you are a </a:t>
          </a:r>
          <a:r>
            <a:rPr lang="en-US" b="1" dirty="0"/>
            <a:t>Healthcare Applications student. </a:t>
          </a:r>
          <a:r>
            <a:rPr lang="en-US" b="0" dirty="0"/>
            <a:t>By doing this, </a:t>
          </a:r>
          <a:r>
            <a:rPr lang="en-US" dirty="0"/>
            <a:t>you will have access to financial aid, academic advisors, and can start taking corequisite courses.</a:t>
          </a:r>
        </a:p>
      </dgm:t>
    </dgm:pt>
    <dgm:pt modelId="{4401FAF5-D099-4D9A-877C-82EBEF808D8E}" type="parTrans" cxnId="{413C6FB1-3B87-4A92-AF5E-1D2E3A4C0515}">
      <dgm:prSet/>
      <dgm:spPr/>
      <dgm:t>
        <a:bodyPr/>
        <a:lstStyle/>
        <a:p>
          <a:endParaRPr lang="en-US"/>
        </a:p>
      </dgm:t>
    </dgm:pt>
    <dgm:pt modelId="{ACBE9D6D-1EEF-4D83-B7E1-601553B038BE}" type="sibTrans" cxnId="{413C6FB1-3B87-4A92-AF5E-1D2E3A4C0515}">
      <dgm:prSet/>
      <dgm:spPr/>
      <dgm:t>
        <a:bodyPr/>
        <a:lstStyle/>
        <a:p>
          <a:endParaRPr lang="en-US"/>
        </a:p>
      </dgm:t>
    </dgm:pt>
    <dgm:pt modelId="{C3A307BD-CC9D-42A6-8C1C-038D2942C0E1}">
      <dgm:prSet/>
      <dgm:spPr/>
      <dgm:t>
        <a:bodyPr/>
        <a:lstStyle/>
        <a:p>
          <a:r>
            <a:rPr lang="en-US" dirty="0"/>
            <a:t>Taking any corequisite courses before starting the nursing program can help reduce your nursing program course workload. </a:t>
          </a:r>
        </a:p>
      </dgm:t>
    </dgm:pt>
    <dgm:pt modelId="{48E3010C-C103-45B0-B655-EC7AF8C68605}" type="parTrans" cxnId="{92ADC199-92EF-4943-A8C7-7D6A9C55EFB1}">
      <dgm:prSet/>
      <dgm:spPr/>
      <dgm:t>
        <a:bodyPr/>
        <a:lstStyle/>
        <a:p>
          <a:endParaRPr lang="en-US"/>
        </a:p>
      </dgm:t>
    </dgm:pt>
    <dgm:pt modelId="{37F88A94-B1F1-4F83-AEC4-3670CB7CD63C}" type="sibTrans" cxnId="{92ADC199-92EF-4943-A8C7-7D6A9C55EFB1}">
      <dgm:prSet/>
      <dgm:spPr/>
      <dgm:t>
        <a:bodyPr/>
        <a:lstStyle/>
        <a:p>
          <a:endParaRPr lang="en-US"/>
        </a:p>
      </dgm:t>
    </dgm:pt>
    <dgm:pt modelId="{55611483-D9F4-4437-97DF-3D5320BB2C66}">
      <dgm:prSet/>
      <dgm:spPr/>
      <dgm:t>
        <a:bodyPr/>
        <a:lstStyle/>
        <a:p>
          <a:r>
            <a:rPr lang="en-US" dirty="0"/>
            <a:t>Begin preparing to take the TEAS; there are free resources in our library!</a:t>
          </a:r>
        </a:p>
      </dgm:t>
    </dgm:pt>
    <dgm:pt modelId="{0CA4A182-0B73-4A69-B298-1BFA32408FE2}" type="parTrans" cxnId="{69455D75-2845-4A95-95CA-78D286C1A8AB}">
      <dgm:prSet/>
      <dgm:spPr/>
      <dgm:t>
        <a:bodyPr/>
        <a:lstStyle/>
        <a:p>
          <a:endParaRPr lang="en-US"/>
        </a:p>
      </dgm:t>
    </dgm:pt>
    <dgm:pt modelId="{65E76F66-2D89-4C78-92C1-26E3D156F980}" type="sibTrans" cxnId="{69455D75-2845-4A95-95CA-78D286C1A8AB}">
      <dgm:prSet/>
      <dgm:spPr/>
      <dgm:t>
        <a:bodyPr/>
        <a:lstStyle/>
        <a:p>
          <a:endParaRPr lang="en-US"/>
        </a:p>
      </dgm:t>
    </dgm:pt>
    <dgm:pt modelId="{AB679E79-31D4-4565-96C2-A532D0FDE887}" type="pres">
      <dgm:prSet presAssocID="{04E55943-2A5F-4634-B264-70CBFD2FF1F6}" presName="root" presStyleCnt="0">
        <dgm:presLayoutVars>
          <dgm:dir/>
          <dgm:resizeHandles val="exact"/>
        </dgm:presLayoutVars>
      </dgm:prSet>
      <dgm:spPr/>
    </dgm:pt>
    <dgm:pt modelId="{66D9726F-6188-45E4-9F17-B983709FFAD5}" type="pres">
      <dgm:prSet presAssocID="{C96F7289-ED97-401A-8097-D9FD77D8804C}" presName="compNode" presStyleCnt="0"/>
      <dgm:spPr/>
    </dgm:pt>
    <dgm:pt modelId="{4A96C9A5-2635-436B-A5A6-5D67EF82E6E3}" type="pres">
      <dgm:prSet presAssocID="{C96F7289-ED97-401A-8097-D9FD77D8804C}" presName="bgRect" presStyleLbl="bgShp" presStyleIdx="0" presStyleCnt="4"/>
      <dgm:spPr/>
    </dgm:pt>
    <dgm:pt modelId="{00CD3C05-5CEC-4AFC-B8E6-C97661161F26}" type="pres">
      <dgm:prSet presAssocID="{C96F7289-ED97-401A-8097-D9FD77D8804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ACE99362-DCFD-4541-9715-FB3EC3C85B37}" type="pres">
      <dgm:prSet presAssocID="{C96F7289-ED97-401A-8097-D9FD77D8804C}" presName="spaceRect" presStyleCnt="0"/>
      <dgm:spPr/>
    </dgm:pt>
    <dgm:pt modelId="{AED8125E-858B-4B07-940D-7CA1B2D6DD32}" type="pres">
      <dgm:prSet presAssocID="{C96F7289-ED97-401A-8097-D9FD77D8804C}" presName="parTx" presStyleLbl="revTx" presStyleIdx="0" presStyleCnt="4">
        <dgm:presLayoutVars>
          <dgm:chMax val="0"/>
          <dgm:chPref val="0"/>
        </dgm:presLayoutVars>
      </dgm:prSet>
      <dgm:spPr/>
    </dgm:pt>
    <dgm:pt modelId="{77FE4B12-ADE5-4BAF-97E5-F592A8BAC105}" type="pres">
      <dgm:prSet presAssocID="{1E56B1BB-7402-4546-95CC-43FB97098923}" presName="sibTrans" presStyleCnt="0"/>
      <dgm:spPr/>
    </dgm:pt>
    <dgm:pt modelId="{412D7339-2C1F-42A8-9BDB-A1E1E78FB4DC}" type="pres">
      <dgm:prSet presAssocID="{CDF60853-3A70-42D0-AF5C-72517B38ACF6}" presName="compNode" presStyleCnt="0"/>
      <dgm:spPr/>
    </dgm:pt>
    <dgm:pt modelId="{89B599FE-2826-41A2-9C0F-D8064302AAA7}" type="pres">
      <dgm:prSet presAssocID="{CDF60853-3A70-42D0-AF5C-72517B38ACF6}" presName="bgRect" presStyleLbl="bgShp" presStyleIdx="1" presStyleCnt="4"/>
      <dgm:spPr/>
    </dgm:pt>
    <dgm:pt modelId="{7B9CBE6B-1416-476E-9D8C-8BC022D139A2}" type="pres">
      <dgm:prSet presAssocID="{CDF60853-3A70-42D0-AF5C-72517B38ACF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4C779B05-01C4-4202-AA94-512C2C52690F}" type="pres">
      <dgm:prSet presAssocID="{CDF60853-3A70-42D0-AF5C-72517B38ACF6}" presName="spaceRect" presStyleCnt="0"/>
      <dgm:spPr/>
    </dgm:pt>
    <dgm:pt modelId="{874FDD0A-75A3-41D3-9F51-3528A0DAD3E6}" type="pres">
      <dgm:prSet presAssocID="{CDF60853-3A70-42D0-AF5C-72517B38ACF6}" presName="parTx" presStyleLbl="revTx" presStyleIdx="1" presStyleCnt="4">
        <dgm:presLayoutVars>
          <dgm:chMax val="0"/>
          <dgm:chPref val="0"/>
        </dgm:presLayoutVars>
      </dgm:prSet>
      <dgm:spPr/>
    </dgm:pt>
    <dgm:pt modelId="{A11BDD5C-B001-498B-A7BD-EFEE2FF29840}" type="pres">
      <dgm:prSet presAssocID="{ACBE9D6D-1EEF-4D83-B7E1-601553B038BE}" presName="sibTrans" presStyleCnt="0"/>
      <dgm:spPr/>
    </dgm:pt>
    <dgm:pt modelId="{0903A604-8039-4C91-8604-BFF78EE3C146}" type="pres">
      <dgm:prSet presAssocID="{C3A307BD-CC9D-42A6-8C1C-038D2942C0E1}" presName="compNode" presStyleCnt="0"/>
      <dgm:spPr/>
    </dgm:pt>
    <dgm:pt modelId="{F9EF2A64-F015-4DC8-A448-42EF18947273}" type="pres">
      <dgm:prSet presAssocID="{C3A307BD-CC9D-42A6-8C1C-038D2942C0E1}" presName="bgRect" presStyleLbl="bgShp" presStyleIdx="2" presStyleCnt="4"/>
      <dgm:spPr/>
    </dgm:pt>
    <dgm:pt modelId="{F22E63E2-D222-422C-B678-5192BC7BC605}" type="pres">
      <dgm:prSet presAssocID="{C3A307BD-CC9D-42A6-8C1C-038D2942C0E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DC174A78-7BD2-46F9-A893-13A6A21442AF}" type="pres">
      <dgm:prSet presAssocID="{C3A307BD-CC9D-42A6-8C1C-038D2942C0E1}" presName="spaceRect" presStyleCnt="0"/>
      <dgm:spPr/>
    </dgm:pt>
    <dgm:pt modelId="{2DEF3DC4-7C1B-4437-B81B-51DCB0446D03}" type="pres">
      <dgm:prSet presAssocID="{C3A307BD-CC9D-42A6-8C1C-038D2942C0E1}" presName="parTx" presStyleLbl="revTx" presStyleIdx="2" presStyleCnt="4">
        <dgm:presLayoutVars>
          <dgm:chMax val="0"/>
          <dgm:chPref val="0"/>
        </dgm:presLayoutVars>
      </dgm:prSet>
      <dgm:spPr/>
    </dgm:pt>
    <dgm:pt modelId="{557141FD-F613-4B79-8B6A-8D0791BCE3AA}" type="pres">
      <dgm:prSet presAssocID="{37F88A94-B1F1-4F83-AEC4-3670CB7CD63C}" presName="sibTrans" presStyleCnt="0"/>
      <dgm:spPr/>
    </dgm:pt>
    <dgm:pt modelId="{58F4736E-F359-4868-976A-36398D9511BA}" type="pres">
      <dgm:prSet presAssocID="{55611483-D9F4-4437-97DF-3D5320BB2C66}" presName="compNode" presStyleCnt="0"/>
      <dgm:spPr/>
    </dgm:pt>
    <dgm:pt modelId="{326803FF-AB7E-4606-98DA-70DA73837E72}" type="pres">
      <dgm:prSet presAssocID="{55611483-D9F4-4437-97DF-3D5320BB2C66}" presName="bgRect" presStyleLbl="bgShp" presStyleIdx="3" presStyleCnt="4"/>
      <dgm:spPr/>
    </dgm:pt>
    <dgm:pt modelId="{343E9CAD-73EF-4324-9524-D4AE60C43AD3}" type="pres">
      <dgm:prSet presAssocID="{55611483-D9F4-4437-97DF-3D5320BB2C6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ooks on Shelf"/>
        </a:ext>
      </dgm:extLst>
    </dgm:pt>
    <dgm:pt modelId="{49B99249-AB80-47CC-8429-B22D4E6DB049}" type="pres">
      <dgm:prSet presAssocID="{55611483-D9F4-4437-97DF-3D5320BB2C66}" presName="spaceRect" presStyleCnt="0"/>
      <dgm:spPr/>
    </dgm:pt>
    <dgm:pt modelId="{1370BBCD-E34A-4AF2-BB31-3515C99DFCC2}" type="pres">
      <dgm:prSet presAssocID="{55611483-D9F4-4437-97DF-3D5320BB2C66}" presName="parTx" presStyleLbl="revTx" presStyleIdx="3" presStyleCnt="4">
        <dgm:presLayoutVars>
          <dgm:chMax val="0"/>
          <dgm:chPref val="0"/>
        </dgm:presLayoutVars>
      </dgm:prSet>
      <dgm:spPr/>
    </dgm:pt>
  </dgm:ptLst>
  <dgm:cxnLst>
    <dgm:cxn modelId="{02447A22-00C3-48DB-AB9F-A13031B89EF9}" type="presOf" srcId="{55611483-D9F4-4437-97DF-3D5320BB2C66}" destId="{1370BBCD-E34A-4AF2-BB31-3515C99DFCC2}" srcOrd="0" destOrd="0" presId="urn:microsoft.com/office/officeart/2018/2/layout/IconVerticalSolidList"/>
    <dgm:cxn modelId="{69455D75-2845-4A95-95CA-78D286C1A8AB}" srcId="{04E55943-2A5F-4634-B264-70CBFD2FF1F6}" destId="{55611483-D9F4-4437-97DF-3D5320BB2C66}" srcOrd="3" destOrd="0" parTransId="{0CA4A182-0B73-4A69-B298-1BFA32408FE2}" sibTransId="{65E76F66-2D89-4C78-92C1-26E3D156F980}"/>
    <dgm:cxn modelId="{0E07317A-8A73-4458-9AC1-8EE2366FA874}" type="presOf" srcId="{C3A307BD-CC9D-42A6-8C1C-038D2942C0E1}" destId="{2DEF3DC4-7C1B-4437-B81B-51DCB0446D03}" srcOrd="0" destOrd="0" presId="urn:microsoft.com/office/officeart/2018/2/layout/IconVerticalSolidList"/>
    <dgm:cxn modelId="{92ADC199-92EF-4943-A8C7-7D6A9C55EFB1}" srcId="{04E55943-2A5F-4634-B264-70CBFD2FF1F6}" destId="{C3A307BD-CC9D-42A6-8C1C-038D2942C0E1}" srcOrd="2" destOrd="0" parTransId="{48E3010C-C103-45B0-B655-EC7AF8C68605}" sibTransId="{37F88A94-B1F1-4F83-AEC4-3670CB7CD63C}"/>
    <dgm:cxn modelId="{FA7891AA-37C2-4E8F-BB14-1ECDAE469FA0}" srcId="{04E55943-2A5F-4634-B264-70CBFD2FF1F6}" destId="{C96F7289-ED97-401A-8097-D9FD77D8804C}" srcOrd="0" destOrd="0" parTransId="{77086518-56DB-477D-ACBA-6DC2618CFEB4}" sibTransId="{1E56B1BB-7402-4546-95CC-43FB97098923}"/>
    <dgm:cxn modelId="{413C6FB1-3B87-4A92-AF5E-1D2E3A4C0515}" srcId="{04E55943-2A5F-4634-B264-70CBFD2FF1F6}" destId="{CDF60853-3A70-42D0-AF5C-72517B38ACF6}" srcOrd="1" destOrd="0" parTransId="{4401FAF5-D099-4D9A-877C-82EBEF808D8E}" sibTransId="{ACBE9D6D-1EEF-4D83-B7E1-601553B038BE}"/>
    <dgm:cxn modelId="{62ADAFEF-E291-4547-A87D-04AA1E2CF1AF}" type="presOf" srcId="{CDF60853-3A70-42D0-AF5C-72517B38ACF6}" destId="{874FDD0A-75A3-41D3-9F51-3528A0DAD3E6}" srcOrd="0" destOrd="0" presId="urn:microsoft.com/office/officeart/2018/2/layout/IconVerticalSolidList"/>
    <dgm:cxn modelId="{C4CED4FA-7E91-4873-952B-6C385CF64B1F}" type="presOf" srcId="{04E55943-2A5F-4634-B264-70CBFD2FF1F6}" destId="{AB679E79-31D4-4565-96C2-A532D0FDE887}" srcOrd="0" destOrd="0" presId="urn:microsoft.com/office/officeart/2018/2/layout/IconVerticalSolidList"/>
    <dgm:cxn modelId="{B0BB7FFC-C458-4554-9D91-5F9E411A0034}" type="presOf" srcId="{C96F7289-ED97-401A-8097-D9FD77D8804C}" destId="{AED8125E-858B-4B07-940D-7CA1B2D6DD32}" srcOrd="0" destOrd="0" presId="urn:microsoft.com/office/officeart/2018/2/layout/IconVerticalSolidList"/>
    <dgm:cxn modelId="{7D607BBE-DA5B-4363-85D1-9DCB82BFE6F1}" type="presParOf" srcId="{AB679E79-31D4-4565-96C2-A532D0FDE887}" destId="{66D9726F-6188-45E4-9F17-B983709FFAD5}" srcOrd="0" destOrd="0" presId="urn:microsoft.com/office/officeart/2018/2/layout/IconVerticalSolidList"/>
    <dgm:cxn modelId="{53438F6A-5A94-4E69-A8FC-733E6A74A7C0}" type="presParOf" srcId="{66D9726F-6188-45E4-9F17-B983709FFAD5}" destId="{4A96C9A5-2635-436B-A5A6-5D67EF82E6E3}" srcOrd="0" destOrd="0" presId="urn:microsoft.com/office/officeart/2018/2/layout/IconVerticalSolidList"/>
    <dgm:cxn modelId="{DF5BD9B1-52ED-4E37-8951-839C302312CB}" type="presParOf" srcId="{66D9726F-6188-45E4-9F17-B983709FFAD5}" destId="{00CD3C05-5CEC-4AFC-B8E6-C97661161F26}" srcOrd="1" destOrd="0" presId="urn:microsoft.com/office/officeart/2018/2/layout/IconVerticalSolidList"/>
    <dgm:cxn modelId="{DB6F4BB6-374C-45C0-9EA1-DC461B4DE09F}" type="presParOf" srcId="{66D9726F-6188-45E4-9F17-B983709FFAD5}" destId="{ACE99362-DCFD-4541-9715-FB3EC3C85B37}" srcOrd="2" destOrd="0" presId="urn:microsoft.com/office/officeart/2018/2/layout/IconVerticalSolidList"/>
    <dgm:cxn modelId="{8493D006-431E-4E0B-B970-D69E8A41DFC2}" type="presParOf" srcId="{66D9726F-6188-45E4-9F17-B983709FFAD5}" destId="{AED8125E-858B-4B07-940D-7CA1B2D6DD32}" srcOrd="3" destOrd="0" presId="urn:microsoft.com/office/officeart/2018/2/layout/IconVerticalSolidList"/>
    <dgm:cxn modelId="{52C3DFB3-893D-4D92-91B9-127579BD3B75}" type="presParOf" srcId="{AB679E79-31D4-4565-96C2-A532D0FDE887}" destId="{77FE4B12-ADE5-4BAF-97E5-F592A8BAC105}" srcOrd="1" destOrd="0" presId="urn:microsoft.com/office/officeart/2018/2/layout/IconVerticalSolidList"/>
    <dgm:cxn modelId="{21F7DE6E-3A05-4269-886B-8223DBAE41BB}" type="presParOf" srcId="{AB679E79-31D4-4565-96C2-A532D0FDE887}" destId="{412D7339-2C1F-42A8-9BDB-A1E1E78FB4DC}" srcOrd="2" destOrd="0" presId="urn:microsoft.com/office/officeart/2018/2/layout/IconVerticalSolidList"/>
    <dgm:cxn modelId="{212D993C-DB73-4E20-8127-6C6750236AF8}" type="presParOf" srcId="{412D7339-2C1F-42A8-9BDB-A1E1E78FB4DC}" destId="{89B599FE-2826-41A2-9C0F-D8064302AAA7}" srcOrd="0" destOrd="0" presId="urn:microsoft.com/office/officeart/2018/2/layout/IconVerticalSolidList"/>
    <dgm:cxn modelId="{43E529C2-6CA6-447F-9B27-AC164919074B}" type="presParOf" srcId="{412D7339-2C1F-42A8-9BDB-A1E1E78FB4DC}" destId="{7B9CBE6B-1416-476E-9D8C-8BC022D139A2}" srcOrd="1" destOrd="0" presId="urn:microsoft.com/office/officeart/2018/2/layout/IconVerticalSolidList"/>
    <dgm:cxn modelId="{27C4DF85-9F80-4981-932C-87BA23716D6E}" type="presParOf" srcId="{412D7339-2C1F-42A8-9BDB-A1E1E78FB4DC}" destId="{4C779B05-01C4-4202-AA94-512C2C52690F}" srcOrd="2" destOrd="0" presId="urn:microsoft.com/office/officeart/2018/2/layout/IconVerticalSolidList"/>
    <dgm:cxn modelId="{BC0F381E-AD14-4C64-8DE7-685691F407B5}" type="presParOf" srcId="{412D7339-2C1F-42A8-9BDB-A1E1E78FB4DC}" destId="{874FDD0A-75A3-41D3-9F51-3528A0DAD3E6}" srcOrd="3" destOrd="0" presId="urn:microsoft.com/office/officeart/2018/2/layout/IconVerticalSolidList"/>
    <dgm:cxn modelId="{A8910A02-F087-4A1E-952B-74978E4673FB}" type="presParOf" srcId="{AB679E79-31D4-4565-96C2-A532D0FDE887}" destId="{A11BDD5C-B001-498B-A7BD-EFEE2FF29840}" srcOrd="3" destOrd="0" presId="urn:microsoft.com/office/officeart/2018/2/layout/IconVerticalSolidList"/>
    <dgm:cxn modelId="{1B22143E-0051-4DAB-B72A-BAE3BC59C50B}" type="presParOf" srcId="{AB679E79-31D4-4565-96C2-A532D0FDE887}" destId="{0903A604-8039-4C91-8604-BFF78EE3C146}" srcOrd="4" destOrd="0" presId="urn:microsoft.com/office/officeart/2018/2/layout/IconVerticalSolidList"/>
    <dgm:cxn modelId="{3A50312A-AB95-4DBE-B69C-7A26267FC549}" type="presParOf" srcId="{0903A604-8039-4C91-8604-BFF78EE3C146}" destId="{F9EF2A64-F015-4DC8-A448-42EF18947273}" srcOrd="0" destOrd="0" presId="urn:microsoft.com/office/officeart/2018/2/layout/IconVerticalSolidList"/>
    <dgm:cxn modelId="{68B66CD2-753F-4C47-828C-92316FE4279B}" type="presParOf" srcId="{0903A604-8039-4C91-8604-BFF78EE3C146}" destId="{F22E63E2-D222-422C-B678-5192BC7BC605}" srcOrd="1" destOrd="0" presId="urn:microsoft.com/office/officeart/2018/2/layout/IconVerticalSolidList"/>
    <dgm:cxn modelId="{344D41B2-298C-41E1-BD00-282C79CC007D}" type="presParOf" srcId="{0903A604-8039-4C91-8604-BFF78EE3C146}" destId="{DC174A78-7BD2-46F9-A893-13A6A21442AF}" srcOrd="2" destOrd="0" presId="urn:microsoft.com/office/officeart/2018/2/layout/IconVerticalSolidList"/>
    <dgm:cxn modelId="{60ADE47A-A0A2-4AF1-A952-708C08533336}" type="presParOf" srcId="{0903A604-8039-4C91-8604-BFF78EE3C146}" destId="{2DEF3DC4-7C1B-4437-B81B-51DCB0446D03}" srcOrd="3" destOrd="0" presId="urn:microsoft.com/office/officeart/2018/2/layout/IconVerticalSolidList"/>
    <dgm:cxn modelId="{54C82771-5B05-4040-BA95-5116DFB89771}" type="presParOf" srcId="{AB679E79-31D4-4565-96C2-A532D0FDE887}" destId="{557141FD-F613-4B79-8B6A-8D0791BCE3AA}" srcOrd="5" destOrd="0" presId="urn:microsoft.com/office/officeart/2018/2/layout/IconVerticalSolidList"/>
    <dgm:cxn modelId="{73C064CE-F775-465F-B368-D084EDDACEE1}" type="presParOf" srcId="{AB679E79-31D4-4565-96C2-A532D0FDE887}" destId="{58F4736E-F359-4868-976A-36398D9511BA}" srcOrd="6" destOrd="0" presId="urn:microsoft.com/office/officeart/2018/2/layout/IconVerticalSolidList"/>
    <dgm:cxn modelId="{6441DBB3-9CDD-48A2-9F53-659113700632}" type="presParOf" srcId="{58F4736E-F359-4868-976A-36398D9511BA}" destId="{326803FF-AB7E-4606-98DA-70DA73837E72}" srcOrd="0" destOrd="0" presId="urn:microsoft.com/office/officeart/2018/2/layout/IconVerticalSolidList"/>
    <dgm:cxn modelId="{46EED2E4-25D6-45ED-BBE9-5AACA5275612}" type="presParOf" srcId="{58F4736E-F359-4868-976A-36398D9511BA}" destId="{343E9CAD-73EF-4324-9524-D4AE60C43AD3}" srcOrd="1" destOrd="0" presId="urn:microsoft.com/office/officeart/2018/2/layout/IconVerticalSolidList"/>
    <dgm:cxn modelId="{550E9E53-812B-4E4F-8447-4345DA3C3DCD}" type="presParOf" srcId="{58F4736E-F359-4868-976A-36398D9511BA}" destId="{49B99249-AB80-47CC-8429-B22D4E6DB049}" srcOrd="2" destOrd="0" presId="urn:microsoft.com/office/officeart/2018/2/layout/IconVerticalSolidList"/>
    <dgm:cxn modelId="{FB7E55EC-E42B-43F3-A2A0-F84812B9CD55}" type="presParOf" srcId="{58F4736E-F359-4868-976A-36398D9511BA}" destId="{1370BBCD-E34A-4AF2-BB31-3515C99DFCC2}"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3ADC20B-7291-4ED7-B769-CE83EBCE1B32}" type="doc">
      <dgm:prSet loTypeId="urn:microsoft.com/office/officeart/2005/8/layout/process4" loCatId="process" qsTypeId="urn:microsoft.com/office/officeart/2005/8/quickstyle/simple1" qsCatId="simple" csTypeId="urn:microsoft.com/office/officeart/2005/8/colors/accent6_2" csCatId="accent6"/>
      <dgm:spPr/>
      <dgm:t>
        <a:bodyPr/>
        <a:lstStyle/>
        <a:p>
          <a:endParaRPr lang="en-US"/>
        </a:p>
      </dgm:t>
    </dgm:pt>
    <dgm:pt modelId="{BE11A3F0-2317-4B84-8AB0-B59C8B008DE0}">
      <dgm:prSet/>
      <dgm:spPr/>
      <dgm:t>
        <a:bodyPr/>
        <a:lstStyle/>
        <a:p>
          <a:r>
            <a:rPr lang="en-US"/>
            <a:t>170 multiple-choice questions in 4 areas:</a:t>
          </a:r>
        </a:p>
      </dgm:t>
    </dgm:pt>
    <dgm:pt modelId="{B5CB3C84-25FD-4958-8D61-709371B8C67E}" type="parTrans" cxnId="{F3BE50C9-0441-47D1-AD35-D55D5CDD2EFE}">
      <dgm:prSet/>
      <dgm:spPr/>
      <dgm:t>
        <a:bodyPr/>
        <a:lstStyle/>
        <a:p>
          <a:endParaRPr lang="en-US"/>
        </a:p>
      </dgm:t>
    </dgm:pt>
    <dgm:pt modelId="{47B0CF39-2BA4-4FB6-9458-952719C519C3}" type="sibTrans" cxnId="{F3BE50C9-0441-47D1-AD35-D55D5CDD2EFE}">
      <dgm:prSet/>
      <dgm:spPr/>
      <dgm:t>
        <a:bodyPr/>
        <a:lstStyle/>
        <a:p>
          <a:endParaRPr lang="en-US"/>
        </a:p>
      </dgm:t>
    </dgm:pt>
    <dgm:pt modelId="{1FBB2C19-FD1E-4771-BC6D-600A940A9D23}">
      <dgm:prSet/>
      <dgm:spPr/>
      <dgm:t>
        <a:bodyPr/>
        <a:lstStyle/>
        <a:p>
          <a:r>
            <a:rPr lang="en-US"/>
            <a:t>Reading</a:t>
          </a:r>
        </a:p>
      </dgm:t>
    </dgm:pt>
    <dgm:pt modelId="{7F0756DD-A1C6-434B-85FC-E4EFA0D4E95E}" type="parTrans" cxnId="{89974CFF-9C51-416F-A756-1F30847F32FE}">
      <dgm:prSet/>
      <dgm:spPr/>
      <dgm:t>
        <a:bodyPr/>
        <a:lstStyle/>
        <a:p>
          <a:endParaRPr lang="en-US"/>
        </a:p>
      </dgm:t>
    </dgm:pt>
    <dgm:pt modelId="{F4E48E9F-90AF-45E6-8FBD-DA06EDC09059}" type="sibTrans" cxnId="{89974CFF-9C51-416F-A756-1F30847F32FE}">
      <dgm:prSet/>
      <dgm:spPr/>
      <dgm:t>
        <a:bodyPr/>
        <a:lstStyle/>
        <a:p>
          <a:endParaRPr lang="en-US"/>
        </a:p>
      </dgm:t>
    </dgm:pt>
    <dgm:pt modelId="{FB81D3A9-DBC2-4E12-A201-F6437428544C}">
      <dgm:prSet/>
      <dgm:spPr/>
      <dgm:t>
        <a:bodyPr/>
        <a:lstStyle/>
        <a:p>
          <a:r>
            <a:rPr lang="en-US"/>
            <a:t>Math</a:t>
          </a:r>
        </a:p>
      </dgm:t>
    </dgm:pt>
    <dgm:pt modelId="{9236D1F8-5733-4121-90E2-71B17FF1AB54}" type="parTrans" cxnId="{8B668978-163F-46C3-B42B-64EB8BF87173}">
      <dgm:prSet/>
      <dgm:spPr/>
      <dgm:t>
        <a:bodyPr/>
        <a:lstStyle/>
        <a:p>
          <a:endParaRPr lang="en-US"/>
        </a:p>
      </dgm:t>
    </dgm:pt>
    <dgm:pt modelId="{E79760C6-60BF-4F4D-A088-732D6FED5D0A}" type="sibTrans" cxnId="{8B668978-163F-46C3-B42B-64EB8BF87173}">
      <dgm:prSet/>
      <dgm:spPr/>
      <dgm:t>
        <a:bodyPr/>
        <a:lstStyle/>
        <a:p>
          <a:endParaRPr lang="en-US"/>
        </a:p>
      </dgm:t>
    </dgm:pt>
    <dgm:pt modelId="{EA62BEC9-23CD-49DE-BA7C-9E6062EC8933}">
      <dgm:prSet/>
      <dgm:spPr/>
      <dgm:t>
        <a:bodyPr/>
        <a:lstStyle/>
        <a:p>
          <a:r>
            <a:rPr lang="en-US"/>
            <a:t>Science</a:t>
          </a:r>
        </a:p>
      </dgm:t>
    </dgm:pt>
    <dgm:pt modelId="{9762BF89-210E-4714-A798-359F3ABFD16F}" type="parTrans" cxnId="{7B6C265C-D07B-4172-8136-6A536C92C934}">
      <dgm:prSet/>
      <dgm:spPr/>
      <dgm:t>
        <a:bodyPr/>
        <a:lstStyle/>
        <a:p>
          <a:endParaRPr lang="en-US"/>
        </a:p>
      </dgm:t>
    </dgm:pt>
    <dgm:pt modelId="{95E487C9-F353-4E57-9901-4321EDC0525E}" type="sibTrans" cxnId="{7B6C265C-D07B-4172-8136-6A536C92C934}">
      <dgm:prSet/>
      <dgm:spPr/>
      <dgm:t>
        <a:bodyPr/>
        <a:lstStyle/>
        <a:p>
          <a:endParaRPr lang="en-US"/>
        </a:p>
      </dgm:t>
    </dgm:pt>
    <dgm:pt modelId="{B851CAD9-6224-4F32-A1B6-4521E0351F1B}">
      <dgm:prSet/>
      <dgm:spPr/>
      <dgm:t>
        <a:bodyPr/>
        <a:lstStyle/>
        <a:p>
          <a:r>
            <a:rPr lang="en-US"/>
            <a:t>English and Language Usage</a:t>
          </a:r>
        </a:p>
      </dgm:t>
    </dgm:pt>
    <dgm:pt modelId="{6886E5C4-CBEE-4D8A-AFFE-7582A0BE7E2C}" type="parTrans" cxnId="{128D023A-554A-41E4-93D7-CF75D4D16749}">
      <dgm:prSet/>
      <dgm:spPr/>
      <dgm:t>
        <a:bodyPr/>
        <a:lstStyle/>
        <a:p>
          <a:endParaRPr lang="en-US"/>
        </a:p>
      </dgm:t>
    </dgm:pt>
    <dgm:pt modelId="{5532482E-A922-45D3-85DA-D256A3D2F597}" type="sibTrans" cxnId="{128D023A-554A-41E4-93D7-CF75D4D16749}">
      <dgm:prSet/>
      <dgm:spPr/>
      <dgm:t>
        <a:bodyPr/>
        <a:lstStyle/>
        <a:p>
          <a:endParaRPr lang="en-US"/>
        </a:p>
      </dgm:t>
    </dgm:pt>
    <dgm:pt modelId="{26ADB0D6-79A2-4A64-A10F-460439EDD1F6}">
      <dgm:prSet/>
      <dgm:spPr/>
      <dgm:t>
        <a:bodyPr/>
        <a:lstStyle/>
        <a:p>
          <a:r>
            <a:rPr lang="en-US"/>
            <a:t>209 minutes in length (3 hours, 29 minutes)</a:t>
          </a:r>
        </a:p>
      </dgm:t>
    </dgm:pt>
    <dgm:pt modelId="{528A321A-290B-4E21-9354-D30E83A9DB53}" type="parTrans" cxnId="{8CF3D19B-0F18-42C1-91C5-068ECFA4C3A2}">
      <dgm:prSet/>
      <dgm:spPr/>
      <dgm:t>
        <a:bodyPr/>
        <a:lstStyle/>
        <a:p>
          <a:endParaRPr lang="en-US"/>
        </a:p>
      </dgm:t>
    </dgm:pt>
    <dgm:pt modelId="{82844B37-5C4A-445F-B2FF-2553863F5278}" type="sibTrans" cxnId="{8CF3D19B-0F18-42C1-91C5-068ECFA4C3A2}">
      <dgm:prSet/>
      <dgm:spPr/>
      <dgm:t>
        <a:bodyPr/>
        <a:lstStyle/>
        <a:p>
          <a:endParaRPr lang="en-US"/>
        </a:p>
      </dgm:t>
    </dgm:pt>
    <dgm:pt modelId="{C5D98A74-0C8F-452A-915B-3F3DEDD6C5C5}" type="pres">
      <dgm:prSet presAssocID="{73ADC20B-7291-4ED7-B769-CE83EBCE1B32}" presName="Name0" presStyleCnt="0">
        <dgm:presLayoutVars>
          <dgm:dir/>
          <dgm:animLvl val="lvl"/>
          <dgm:resizeHandles val="exact"/>
        </dgm:presLayoutVars>
      </dgm:prSet>
      <dgm:spPr/>
    </dgm:pt>
    <dgm:pt modelId="{85319BDD-4853-4B56-A459-BE497A0C8E6E}" type="pres">
      <dgm:prSet presAssocID="{26ADB0D6-79A2-4A64-A10F-460439EDD1F6}" presName="boxAndChildren" presStyleCnt="0"/>
      <dgm:spPr/>
    </dgm:pt>
    <dgm:pt modelId="{95A6EB59-8985-41CB-B836-6ABB07502ECB}" type="pres">
      <dgm:prSet presAssocID="{26ADB0D6-79A2-4A64-A10F-460439EDD1F6}" presName="parentTextBox" presStyleLbl="node1" presStyleIdx="0" presStyleCnt="2"/>
      <dgm:spPr/>
    </dgm:pt>
    <dgm:pt modelId="{93053B82-C4F8-4FCC-9529-1DC942CADE87}" type="pres">
      <dgm:prSet presAssocID="{47B0CF39-2BA4-4FB6-9458-952719C519C3}" presName="sp" presStyleCnt="0"/>
      <dgm:spPr/>
    </dgm:pt>
    <dgm:pt modelId="{703B11B6-8D26-4370-9B6C-CF764E57588E}" type="pres">
      <dgm:prSet presAssocID="{BE11A3F0-2317-4B84-8AB0-B59C8B008DE0}" presName="arrowAndChildren" presStyleCnt="0"/>
      <dgm:spPr/>
    </dgm:pt>
    <dgm:pt modelId="{D8B246A6-88D6-4E24-9EA9-E1D8B67D04A9}" type="pres">
      <dgm:prSet presAssocID="{BE11A3F0-2317-4B84-8AB0-B59C8B008DE0}" presName="parentTextArrow" presStyleLbl="node1" presStyleIdx="0" presStyleCnt="2"/>
      <dgm:spPr/>
    </dgm:pt>
    <dgm:pt modelId="{178B6337-53CC-4AF1-98A5-E8C046FCDC92}" type="pres">
      <dgm:prSet presAssocID="{BE11A3F0-2317-4B84-8AB0-B59C8B008DE0}" presName="arrow" presStyleLbl="node1" presStyleIdx="1" presStyleCnt="2"/>
      <dgm:spPr/>
    </dgm:pt>
    <dgm:pt modelId="{6072026F-22B3-4A28-8577-9D5FA7CAFE38}" type="pres">
      <dgm:prSet presAssocID="{BE11A3F0-2317-4B84-8AB0-B59C8B008DE0}" presName="descendantArrow" presStyleCnt="0"/>
      <dgm:spPr/>
    </dgm:pt>
    <dgm:pt modelId="{78F785DE-2AA1-4F35-AAD2-35B245686084}" type="pres">
      <dgm:prSet presAssocID="{1FBB2C19-FD1E-4771-BC6D-600A940A9D23}" presName="childTextArrow" presStyleLbl="fgAccFollowNode1" presStyleIdx="0" presStyleCnt="4">
        <dgm:presLayoutVars>
          <dgm:bulletEnabled val="1"/>
        </dgm:presLayoutVars>
      </dgm:prSet>
      <dgm:spPr/>
    </dgm:pt>
    <dgm:pt modelId="{6E097E64-5E7F-4C30-AADB-A39E802A28DF}" type="pres">
      <dgm:prSet presAssocID="{FB81D3A9-DBC2-4E12-A201-F6437428544C}" presName="childTextArrow" presStyleLbl="fgAccFollowNode1" presStyleIdx="1" presStyleCnt="4">
        <dgm:presLayoutVars>
          <dgm:bulletEnabled val="1"/>
        </dgm:presLayoutVars>
      </dgm:prSet>
      <dgm:spPr/>
    </dgm:pt>
    <dgm:pt modelId="{10622392-E26E-4B2B-B488-DC059B69D78A}" type="pres">
      <dgm:prSet presAssocID="{EA62BEC9-23CD-49DE-BA7C-9E6062EC8933}" presName="childTextArrow" presStyleLbl="fgAccFollowNode1" presStyleIdx="2" presStyleCnt="4">
        <dgm:presLayoutVars>
          <dgm:bulletEnabled val="1"/>
        </dgm:presLayoutVars>
      </dgm:prSet>
      <dgm:spPr/>
    </dgm:pt>
    <dgm:pt modelId="{7DA97BBA-A9A9-4EBF-8D12-EF0777977AFA}" type="pres">
      <dgm:prSet presAssocID="{B851CAD9-6224-4F32-A1B6-4521E0351F1B}" presName="childTextArrow" presStyleLbl="fgAccFollowNode1" presStyleIdx="3" presStyleCnt="4">
        <dgm:presLayoutVars>
          <dgm:bulletEnabled val="1"/>
        </dgm:presLayoutVars>
      </dgm:prSet>
      <dgm:spPr/>
    </dgm:pt>
  </dgm:ptLst>
  <dgm:cxnLst>
    <dgm:cxn modelId="{27E80121-C201-43F8-9141-B1807DBF9667}" type="presOf" srcId="{1FBB2C19-FD1E-4771-BC6D-600A940A9D23}" destId="{78F785DE-2AA1-4F35-AAD2-35B245686084}" srcOrd="0" destOrd="0" presId="urn:microsoft.com/office/officeart/2005/8/layout/process4"/>
    <dgm:cxn modelId="{E6732836-5670-4E6F-8989-58DCD88AEB5A}" type="presOf" srcId="{BE11A3F0-2317-4B84-8AB0-B59C8B008DE0}" destId="{178B6337-53CC-4AF1-98A5-E8C046FCDC92}" srcOrd="1" destOrd="0" presId="urn:microsoft.com/office/officeart/2005/8/layout/process4"/>
    <dgm:cxn modelId="{128D023A-554A-41E4-93D7-CF75D4D16749}" srcId="{BE11A3F0-2317-4B84-8AB0-B59C8B008DE0}" destId="{B851CAD9-6224-4F32-A1B6-4521E0351F1B}" srcOrd="3" destOrd="0" parTransId="{6886E5C4-CBEE-4D8A-AFFE-7582A0BE7E2C}" sibTransId="{5532482E-A922-45D3-85DA-D256A3D2F597}"/>
    <dgm:cxn modelId="{7B6C265C-D07B-4172-8136-6A536C92C934}" srcId="{BE11A3F0-2317-4B84-8AB0-B59C8B008DE0}" destId="{EA62BEC9-23CD-49DE-BA7C-9E6062EC8933}" srcOrd="2" destOrd="0" parTransId="{9762BF89-210E-4714-A798-359F3ABFD16F}" sibTransId="{95E487C9-F353-4E57-9901-4321EDC0525E}"/>
    <dgm:cxn modelId="{A4EFC26B-CEA1-4768-A329-6F60C5988DB3}" type="presOf" srcId="{26ADB0D6-79A2-4A64-A10F-460439EDD1F6}" destId="{95A6EB59-8985-41CB-B836-6ABB07502ECB}" srcOrd="0" destOrd="0" presId="urn:microsoft.com/office/officeart/2005/8/layout/process4"/>
    <dgm:cxn modelId="{A5B6C44C-B208-40FB-A427-2F43D2E01694}" type="presOf" srcId="{EA62BEC9-23CD-49DE-BA7C-9E6062EC8933}" destId="{10622392-E26E-4B2B-B488-DC059B69D78A}" srcOrd="0" destOrd="0" presId="urn:microsoft.com/office/officeart/2005/8/layout/process4"/>
    <dgm:cxn modelId="{875D5E55-1CBC-4F4D-8FFE-A8C78B6D2991}" type="presOf" srcId="{73ADC20B-7291-4ED7-B769-CE83EBCE1B32}" destId="{C5D98A74-0C8F-452A-915B-3F3DEDD6C5C5}" srcOrd="0" destOrd="0" presId="urn:microsoft.com/office/officeart/2005/8/layout/process4"/>
    <dgm:cxn modelId="{8B668978-163F-46C3-B42B-64EB8BF87173}" srcId="{BE11A3F0-2317-4B84-8AB0-B59C8B008DE0}" destId="{FB81D3A9-DBC2-4E12-A201-F6437428544C}" srcOrd="1" destOrd="0" parTransId="{9236D1F8-5733-4121-90E2-71B17FF1AB54}" sibTransId="{E79760C6-60BF-4F4D-A088-732D6FED5D0A}"/>
    <dgm:cxn modelId="{C5735197-5D61-494E-9B92-1B5F3A067C4B}" type="presOf" srcId="{BE11A3F0-2317-4B84-8AB0-B59C8B008DE0}" destId="{D8B246A6-88D6-4E24-9EA9-E1D8B67D04A9}" srcOrd="0" destOrd="0" presId="urn:microsoft.com/office/officeart/2005/8/layout/process4"/>
    <dgm:cxn modelId="{8CF3D19B-0F18-42C1-91C5-068ECFA4C3A2}" srcId="{73ADC20B-7291-4ED7-B769-CE83EBCE1B32}" destId="{26ADB0D6-79A2-4A64-A10F-460439EDD1F6}" srcOrd="1" destOrd="0" parTransId="{528A321A-290B-4E21-9354-D30E83A9DB53}" sibTransId="{82844B37-5C4A-445F-B2FF-2553863F5278}"/>
    <dgm:cxn modelId="{1BDF1FBA-1E22-4F5A-AE17-754B07A5F6C5}" type="presOf" srcId="{FB81D3A9-DBC2-4E12-A201-F6437428544C}" destId="{6E097E64-5E7F-4C30-AADB-A39E802A28DF}" srcOrd="0" destOrd="0" presId="urn:microsoft.com/office/officeart/2005/8/layout/process4"/>
    <dgm:cxn modelId="{834CE9BE-D24F-4FD0-A8F1-6EEACF8316F9}" type="presOf" srcId="{B851CAD9-6224-4F32-A1B6-4521E0351F1B}" destId="{7DA97BBA-A9A9-4EBF-8D12-EF0777977AFA}" srcOrd="0" destOrd="0" presId="urn:microsoft.com/office/officeart/2005/8/layout/process4"/>
    <dgm:cxn modelId="{F3BE50C9-0441-47D1-AD35-D55D5CDD2EFE}" srcId="{73ADC20B-7291-4ED7-B769-CE83EBCE1B32}" destId="{BE11A3F0-2317-4B84-8AB0-B59C8B008DE0}" srcOrd="0" destOrd="0" parTransId="{B5CB3C84-25FD-4958-8D61-709371B8C67E}" sibTransId="{47B0CF39-2BA4-4FB6-9458-952719C519C3}"/>
    <dgm:cxn modelId="{89974CFF-9C51-416F-A756-1F30847F32FE}" srcId="{BE11A3F0-2317-4B84-8AB0-B59C8B008DE0}" destId="{1FBB2C19-FD1E-4771-BC6D-600A940A9D23}" srcOrd="0" destOrd="0" parTransId="{7F0756DD-A1C6-434B-85FC-E4EFA0D4E95E}" sibTransId="{F4E48E9F-90AF-45E6-8FBD-DA06EDC09059}"/>
    <dgm:cxn modelId="{6785C22D-9D02-404C-B267-FDF299080C07}" type="presParOf" srcId="{C5D98A74-0C8F-452A-915B-3F3DEDD6C5C5}" destId="{85319BDD-4853-4B56-A459-BE497A0C8E6E}" srcOrd="0" destOrd="0" presId="urn:microsoft.com/office/officeart/2005/8/layout/process4"/>
    <dgm:cxn modelId="{613A6AEF-AC93-4D9F-AA8C-9B87C1E5863A}" type="presParOf" srcId="{85319BDD-4853-4B56-A459-BE497A0C8E6E}" destId="{95A6EB59-8985-41CB-B836-6ABB07502ECB}" srcOrd="0" destOrd="0" presId="urn:microsoft.com/office/officeart/2005/8/layout/process4"/>
    <dgm:cxn modelId="{DF777F85-5934-4B3E-948C-25B5A8F1D281}" type="presParOf" srcId="{C5D98A74-0C8F-452A-915B-3F3DEDD6C5C5}" destId="{93053B82-C4F8-4FCC-9529-1DC942CADE87}" srcOrd="1" destOrd="0" presId="urn:microsoft.com/office/officeart/2005/8/layout/process4"/>
    <dgm:cxn modelId="{815D14DD-BB9B-45F5-BF17-B64EC5E14F99}" type="presParOf" srcId="{C5D98A74-0C8F-452A-915B-3F3DEDD6C5C5}" destId="{703B11B6-8D26-4370-9B6C-CF764E57588E}" srcOrd="2" destOrd="0" presId="urn:microsoft.com/office/officeart/2005/8/layout/process4"/>
    <dgm:cxn modelId="{130794E6-20A6-41C9-902F-3E1C5E7C04EE}" type="presParOf" srcId="{703B11B6-8D26-4370-9B6C-CF764E57588E}" destId="{D8B246A6-88D6-4E24-9EA9-E1D8B67D04A9}" srcOrd="0" destOrd="0" presId="urn:microsoft.com/office/officeart/2005/8/layout/process4"/>
    <dgm:cxn modelId="{06085DB7-C544-4E0D-8903-E7F58C9AF143}" type="presParOf" srcId="{703B11B6-8D26-4370-9B6C-CF764E57588E}" destId="{178B6337-53CC-4AF1-98A5-E8C046FCDC92}" srcOrd="1" destOrd="0" presId="urn:microsoft.com/office/officeart/2005/8/layout/process4"/>
    <dgm:cxn modelId="{A5610E9A-EDF6-4E86-A61B-FBDD534F1319}" type="presParOf" srcId="{703B11B6-8D26-4370-9B6C-CF764E57588E}" destId="{6072026F-22B3-4A28-8577-9D5FA7CAFE38}" srcOrd="2" destOrd="0" presId="urn:microsoft.com/office/officeart/2005/8/layout/process4"/>
    <dgm:cxn modelId="{97340BC8-20CA-49F2-9509-5FF13630D0ED}" type="presParOf" srcId="{6072026F-22B3-4A28-8577-9D5FA7CAFE38}" destId="{78F785DE-2AA1-4F35-AAD2-35B245686084}" srcOrd="0" destOrd="0" presId="urn:microsoft.com/office/officeart/2005/8/layout/process4"/>
    <dgm:cxn modelId="{2159F676-7788-457C-904D-44F6CCD01390}" type="presParOf" srcId="{6072026F-22B3-4A28-8577-9D5FA7CAFE38}" destId="{6E097E64-5E7F-4C30-AADB-A39E802A28DF}" srcOrd="1" destOrd="0" presId="urn:microsoft.com/office/officeart/2005/8/layout/process4"/>
    <dgm:cxn modelId="{CE2279D8-D86A-4B7C-AF42-9CAD70066048}" type="presParOf" srcId="{6072026F-22B3-4A28-8577-9D5FA7CAFE38}" destId="{10622392-E26E-4B2B-B488-DC059B69D78A}" srcOrd="2" destOrd="0" presId="urn:microsoft.com/office/officeart/2005/8/layout/process4"/>
    <dgm:cxn modelId="{015DF085-3215-4C6C-93D5-5A437882A31E}" type="presParOf" srcId="{6072026F-22B3-4A28-8577-9D5FA7CAFE38}" destId="{7DA97BBA-A9A9-4EBF-8D12-EF0777977AFA}" srcOrd="3"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B10939E-C8F5-4828-81D2-B1A238D643A9}"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2761132C-A4A9-4E5C-84A2-0308DA820F54}">
      <dgm:prSet/>
      <dgm:spPr/>
      <dgm:t>
        <a:bodyPr/>
        <a:lstStyle/>
        <a:p>
          <a:r>
            <a:rPr lang="en-US"/>
            <a:t>The RVCC library has help with test preparation for sections of the official entrance exams required by major health education programs, such as the TEAS (Test of Essential Academic Skills) in the </a:t>
          </a:r>
          <a:r>
            <a:rPr lang="en-US" i="1"/>
            <a:t>Learning Express Library. </a:t>
          </a:r>
          <a:endParaRPr lang="en-US"/>
        </a:p>
      </dgm:t>
    </dgm:pt>
    <dgm:pt modelId="{054DDDA0-E1D8-47E6-8704-E81FD60D744B}" type="parTrans" cxnId="{4780709C-58DE-4F9E-8B4B-F75073D5CC89}">
      <dgm:prSet/>
      <dgm:spPr/>
      <dgm:t>
        <a:bodyPr/>
        <a:lstStyle/>
        <a:p>
          <a:endParaRPr lang="en-US"/>
        </a:p>
      </dgm:t>
    </dgm:pt>
    <dgm:pt modelId="{9992472F-EC91-4B34-B195-B2FFF658EF98}" type="sibTrans" cxnId="{4780709C-58DE-4F9E-8B4B-F75073D5CC89}">
      <dgm:prSet/>
      <dgm:spPr/>
      <dgm:t>
        <a:bodyPr/>
        <a:lstStyle/>
        <a:p>
          <a:endParaRPr lang="en-US"/>
        </a:p>
      </dgm:t>
    </dgm:pt>
    <dgm:pt modelId="{8ED7E5C7-8A82-445D-A900-6766531D7E54}">
      <dgm:prSet/>
      <dgm:spPr/>
      <dgm:t>
        <a:bodyPr/>
        <a:lstStyle/>
        <a:p>
          <a:r>
            <a:rPr lang="en-US" b="1"/>
            <a:t>TEAS Resources</a:t>
          </a:r>
          <a:endParaRPr lang="en-US"/>
        </a:p>
      </dgm:t>
    </dgm:pt>
    <dgm:pt modelId="{E03C6632-C3C6-4344-ACBD-56B30D349B0D}" type="parTrans" cxnId="{8F9AA8E8-8347-4291-B6EA-F27B812F7E32}">
      <dgm:prSet/>
      <dgm:spPr/>
      <dgm:t>
        <a:bodyPr/>
        <a:lstStyle/>
        <a:p>
          <a:endParaRPr lang="en-US"/>
        </a:p>
      </dgm:t>
    </dgm:pt>
    <dgm:pt modelId="{25E4E740-F1F0-47A2-95C6-ABCC5270E89C}" type="sibTrans" cxnId="{8F9AA8E8-8347-4291-B6EA-F27B812F7E32}">
      <dgm:prSet/>
      <dgm:spPr/>
      <dgm:t>
        <a:bodyPr/>
        <a:lstStyle/>
        <a:p>
          <a:endParaRPr lang="en-US"/>
        </a:p>
      </dgm:t>
    </dgm:pt>
    <dgm:pt modelId="{8C74FDDD-328C-4BE6-8075-AEA4CAC71238}">
      <dgm:prSet/>
      <dgm:spPr/>
      <dgm:t>
        <a:bodyPr/>
        <a:lstStyle/>
        <a:p>
          <a:pPr>
            <a:buFontTx/>
            <a:buNone/>
          </a:pPr>
          <a:r>
            <a:rPr lang="en-US" dirty="0"/>
            <a:t>Nursing School Entrance Exams, 4th Edition</a:t>
          </a:r>
        </a:p>
      </dgm:t>
    </dgm:pt>
    <dgm:pt modelId="{06CA0F24-59E5-41EA-A87B-A9B4284AF1C7}" type="parTrans" cxnId="{99C3B620-2977-4A15-A559-0352F5307C16}">
      <dgm:prSet/>
      <dgm:spPr/>
      <dgm:t>
        <a:bodyPr/>
        <a:lstStyle/>
        <a:p>
          <a:endParaRPr lang="en-US"/>
        </a:p>
      </dgm:t>
    </dgm:pt>
    <dgm:pt modelId="{F07A86F1-AB5A-4CB5-8351-96BB357F569C}" type="sibTrans" cxnId="{99C3B620-2977-4A15-A559-0352F5307C16}">
      <dgm:prSet/>
      <dgm:spPr/>
      <dgm:t>
        <a:bodyPr/>
        <a:lstStyle/>
        <a:p>
          <a:endParaRPr lang="en-US"/>
        </a:p>
      </dgm:t>
    </dgm:pt>
    <dgm:pt modelId="{CDD0AD75-0C0A-4BC4-A8A9-4DF4F5AB8277}">
      <dgm:prSet/>
      <dgm:spPr/>
      <dgm:t>
        <a:bodyPr/>
        <a:lstStyle/>
        <a:p>
          <a:pPr>
            <a:buFontTx/>
            <a:buNone/>
          </a:pPr>
          <a:r>
            <a:rPr lang="en-US" dirty="0"/>
            <a:t>Nursing School Practice Entrance Tests 1 &amp; 2:</a:t>
          </a:r>
        </a:p>
      </dgm:t>
    </dgm:pt>
    <dgm:pt modelId="{5EEFDF30-F9D2-4341-AF12-22DFE6367B6E}" type="parTrans" cxnId="{A1A6D436-CDD8-49AB-AED6-BEB3B6D63D15}">
      <dgm:prSet/>
      <dgm:spPr/>
      <dgm:t>
        <a:bodyPr/>
        <a:lstStyle/>
        <a:p>
          <a:endParaRPr lang="en-US"/>
        </a:p>
      </dgm:t>
    </dgm:pt>
    <dgm:pt modelId="{4B67182B-722E-4F92-8B00-0C8C5DFB0293}" type="sibTrans" cxnId="{A1A6D436-CDD8-49AB-AED6-BEB3B6D63D15}">
      <dgm:prSet/>
      <dgm:spPr/>
      <dgm:t>
        <a:bodyPr/>
        <a:lstStyle/>
        <a:p>
          <a:endParaRPr lang="en-US"/>
        </a:p>
      </dgm:t>
    </dgm:pt>
    <dgm:pt modelId="{AB3869E3-A4F6-4934-9A53-D1B366BCA9F6}">
      <dgm:prSet/>
      <dgm:spPr/>
      <dgm:t>
        <a:bodyPr/>
        <a:lstStyle/>
        <a:p>
          <a:pPr>
            <a:buFontTx/>
            <a:buNone/>
          </a:pPr>
          <a:r>
            <a:rPr lang="en-US" dirty="0"/>
            <a:t>     • Biology</a:t>
          </a:r>
        </a:p>
      </dgm:t>
    </dgm:pt>
    <dgm:pt modelId="{33F75405-154E-4D8A-B146-579803E31155}" type="parTrans" cxnId="{E4530C6F-1BDA-4B67-85EE-595387FFE142}">
      <dgm:prSet/>
      <dgm:spPr/>
      <dgm:t>
        <a:bodyPr/>
        <a:lstStyle/>
        <a:p>
          <a:endParaRPr lang="en-US"/>
        </a:p>
      </dgm:t>
    </dgm:pt>
    <dgm:pt modelId="{189E6C6A-8610-491A-942F-01A5F9F02C4E}" type="sibTrans" cxnId="{E4530C6F-1BDA-4B67-85EE-595387FFE142}">
      <dgm:prSet/>
      <dgm:spPr/>
      <dgm:t>
        <a:bodyPr/>
        <a:lstStyle/>
        <a:p>
          <a:endParaRPr lang="en-US"/>
        </a:p>
      </dgm:t>
    </dgm:pt>
    <dgm:pt modelId="{E582776C-B491-4603-ACD2-4A2DE7056035}">
      <dgm:prSet/>
      <dgm:spPr/>
      <dgm:t>
        <a:bodyPr/>
        <a:lstStyle/>
        <a:p>
          <a:pPr>
            <a:buFontTx/>
            <a:buNone/>
          </a:pPr>
          <a:r>
            <a:rPr lang="en-US" dirty="0"/>
            <a:t>     • Chemistry</a:t>
          </a:r>
        </a:p>
      </dgm:t>
    </dgm:pt>
    <dgm:pt modelId="{E04CFFA9-946E-4D04-9987-60D52762F3AD}" type="parTrans" cxnId="{5C8D5D61-266D-4F33-AD49-DC8E0B4BBD88}">
      <dgm:prSet/>
      <dgm:spPr/>
      <dgm:t>
        <a:bodyPr/>
        <a:lstStyle/>
        <a:p>
          <a:endParaRPr lang="en-US"/>
        </a:p>
      </dgm:t>
    </dgm:pt>
    <dgm:pt modelId="{31A48D85-CEEF-4E9C-B356-31EAC0037728}" type="sibTrans" cxnId="{5C8D5D61-266D-4F33-AD49-DC8E0B4BBD88}">
      <dgm:prSet/>
      <dgm:spPr/>
      <dgm:t>
        <a:bodyPr/>
        <a:lstStyle/>
        <a:p>
          <a:endParaRPr lang="en-US"/>
        </a:p>
      </dgm:t>
    </dgm:pt>
    <dgm:pt modelId="{820F2A65-073E-404A-B527-18FF9CF09DD1}">
      <dgm:prSet/>
      <dgm:spPr/>
      <dgm:t>
        <a:bodyPr/>
        <a:lstStyle/>
        <a:p>
          <a:pPr>
            <a:buFontTx/>
            <a:buNone/>
          </a:pPr>
          <a:r>
            <a:rPr lang="en-US" dirty="0"/>
            <a:t>     • General Science</a:t>
          </a:r>
        </a:p>
      </dgm:t>
    </dgm:pt>
    <dgm:pt modelId="{83B7D2F8-649E-404B-B73F-8FA25546F223}" type="parTrans" cxnId="{FCEA3D6C-16B4-4092-80E6-5787EC1793AC}">
      <dgm:prSet/>
      <dgm:spPr/>
      <dgm:t>
        <a:bodyPr/>
        <a:lstStyle/>
        <a:p>
          <a:endParaRPr lang="en-US"/>
        </a:p>
      </dgm:t>
    </dgm:pt>
    <dgm:pt modelId="{8944F6D6-5DFB-4AFC-959C-BC1D0C83F580}" type="sibTrans" cxnId="{FCEA3D6C-16B4-4092-80E6-5787EC1793AC}">
      <dgm:prSet/>
      <dgm:spPr/>
      <dgm:t>
        <a:bodyPr/>
        <a:lstStyle/>
        <a:p>
          <a:endParaRPr lang="en-US"/>
        </a:p>
      </dgm:t>
    </dgm:pt>
    <dgm:pt modelId="{E90BBE62-578D-420A-A423-9DC9C17627ED}">
      <dgm:prSet/>
      <dgm:spPr/>
      <dgm:t>
        <a:bodyPr/>
        <a:lstStyle/>
        <a:p>
          <a:pPr>
            <a:buFontTx/>
            <a:buNone/>
          </a:pPr>
          <a:r>
            <a:rPr lang="en-US" dirty="0"/>
            <a:t>     • Math Ability</a:t>
          </a:r>
        </a:p>
      </dgm:t>
    </dgm:pt>
    <dgm:pt modelId="{8248D39F-4A97-49FF-932C-3285FCA81E1D}" type="parTrans" cxnId="{285BD8D2-D420-483A-ABB8-881634C80963}">
      <dgm:prSet/>
      <dgm:spPr/>
      <dgm:t>
        <a:bodyPr/>
        <a:lstStyle/>
        <a:p>
          <a:endParaRPr lang="en-US"/>
        </a:p>
      </dgm:t>
    </dgm:pt>
    <dgm:pt modelId="{BA80F84F-9518-4376-BEE2-F502DD8FE10D}" type="sibTrans" cxnId="{285BD8D2-D420-483A-ABB8-881634C80963}">
      <dgm:prSet/>
      <dgm:spPr/>
      <dgm:t>
        <a:bodyPr/>
        <a:lstStyle/>
        <a:p>
          <a:endParaRPr lang="en-US"/>
        </a:p>
      </dgm:t>
    </dgm:pt>
    <dgm:pt modelId="{9D86F372-CA6F-46AB-BD05-457FE360A0EA}">
      <dgm:prSet/>
      <dgm:spPr/>
      <dgm:t>
        <a:bodyPr/>
        <a:lstStyle/>
        <a:p>
          <a:pPr>
            <a:buFontTx/>
            <a:buNone/>
          </a:pPr>
          <a:r>
            <a:rPr lang="en-US" dirty="0"/>
            <a:t>     • Reading</a:t>
          </a:r>
        </a:p>
      </dgm:t>
    </dgm:pt>
    <dgm:pt modelId="{9221B470-8AF9-49F4-9249-4DBEB5A494FE}" type="parTrans" cxnId="{2531AA1B-DF0E-4527-9A0D-5B376D7429B2}">
      <dgm:prSet/>
      <dgm:spPr/>
      <dgm:t>
        <a:bodyPr/>
        <a:lstStyle/>
        <a:p>
          <a:endParaRPr lang="en-US"/>
        </a:p>
      </dgm:t>
    </dgm:pt>
    <dgm:pt modelId="{FCE94D1B-6A12-4DBC-AAB5-0D16BD815087}" type="sibTrans" cxnId="{2531AA1B-DF0E-4527-9A0D-5B376D7429B2}">
      <dgm:prSet/>
      <dgm:spPr/>
      <dgm:t>
        <a:bodyPr/>
        <a:lstStyle/>
        <a:p>
          <a:endParaRPr lang="en-US"/>
        </a:p>
      </dgm:t>
    </dgm:pt>
    <dgm:pt modelId="{F861BA05-915D-4640-93CE-A3FA720EC0B4}">
      <dgm:prSet/>
      <dgm:spPr/>
      <dgm:t>
        <a:bodyPr/>
        <a:lstStyle/>
        <a:p>
          <a:pPr>
            <a:buFontTx/>
            <a:buNone/>
          </a:pPr>
          <a:r>
            <a:rPr lang="en-US" dirty="0"/>
            <a:t>     • Verbal Ability</a:t>
          </a:r>
        </a:p>
      </dgm:t>
    </dgm:pt>
    <dgm:pt modelId="{C3E8A9E3-CC8E-40EE-92AF-BF1A6BFDC882}" type="parTrans" cxnId="{42251741-0BAB-4E96-A78E-2C244864EFC2}">
      <dgm:prSet/>
      <dgm:spPr/>
      <dgm:t>
        <a:bodyPr/>
        <a:lstStyle/>
        <a:p>
          <a:endParaRPr lang="en-US"/>
        </a:p>
      </dgm:t>
    </dgm:pt>
    <dgm:pt modelId="{C5F0FDDA-E039-40B5-B0C7-2F6FB2FBF04B}" type="sibTrans" cxnId="{42251741-0BAB-4E96-A78E-2C244864EFC2}">
      <dgm:prSet/>
      <dgm:spPr/>
      <dgm:t>
        <a:bodyPr/>
        <a:lstStyle/>
        <a:p>
          <a:endParaRPr lang="en-US"/>
        </a:p>
      </dgm:t>
    </dgm:pt>
    <dgm:pt modelId="{3965D50D-3439-4A45-9EBF-2093AA01CAEA}" type="pres">
      <dgm:prSet presAssocID="{EB10939E-C8F5-4828-81D2-B1A238D643A9}" presName="linear" presStyleCnt="0">
        <dgm:presLayoutVars>
          <dgm:animLvl val="lvl"/>
          <dgm:resizeHandles val="exact"/>
        </dgm:presLayoutVars>
      </dgm:prSet>
      <dgm:spPr/>
    </dgm:pt>
    <dgm:pt modelId="{7D71F369-BB52-40E9-8A62-CE4C40D6C37F}" type="pres">
      <dgm:prSet presAssocID="{2761132C-A4A9-4E5C-84A2-0308DA820F54}" presName="parentText" presStyleLbl="node1" presStyleIdx="0" presStyleCnt="2">
        <dgm:presLayoutVars>
          <dgm:chMax val="0"/>
          <dgm:bulletEnabled val="1"/>
        </dgm:presLayoutVars>
      </dgm:prSet>
      <dgm:spPr/>
    </dgm:pt>
    <dgm:pt modelId="{6BFA26A5-567A-45A7-8729-CA753A048709}" type="pres">
      <dgm:prSet presAssocID="{9992472F-EC91-4B34-B195-B2FFF658EF98}" presName="spacer" presStyleCnt="0"/>
      <dgm:spPr/>
    </dgm:pt>
    <dgm:pt modelId="{244C1C0F-52CC-475D-94E9-351EE6CB30A5}" type="pres">
      <dgm:prSet presAssocID="{8ED7E5C7-8A82-445D-A900-6766531D7E54}" presName="parentText" presStyleLbl="node1" presStyleIdx="1" presStyleCnt="2">
        <dgm:presLayoutVars>
          <dgm:chMax val="0"/>
          <dgm:bulletEnabled val="1"/>
        </dgm:presLayoutVars>
      </dgm:prSet>
      <dgm:spPr/>
    </dgm:pt>
    <dgm:pt modelId="{C914E6C9-513A-4B1E-B4AE-F24EC7CBDABD}" type="pres">
      <dgm:prSet presAssocID="{8ED7E5C7-8A82-445D-A900-6766531D7E54}" presName="childText" presStyleLbl="revTx" presStyleIdx="0" presStyleCnt="1">
        <dgm:presLayoutVars>
          <dgm:bulletEnabled val="1"/>
        </dgm:presLayoutVars>
      </dgm:prSet>
      <dgm:spPr/>
    </dgm:pt>
  </dgm:ptLst>
  <dgm:cxnLst>
    <dgm:cxn modelId="{C8C57609-7686-4A94-8885-264456FE37C5}" type="presOf" srcId="{EB10939E-C8F5-4828-81D2-B1A238D643A9}" destId="{3965D50D-3439-4A45-9EBF-2093AA01CAEA}" srcOrd="0" destOrd="0" presId="urn:microsoft.com/office/officeart/2005/8/layout/vList2"/>
    <dgm:cxn modelId="{61CD230D-E53D-44D2-82B7-FD08C989E189}" type="presOf" srcId="{F861BA05-915D-4640-93CE-A3FA720EC0B4}" destId="{C914E6C9-513A-4B1E-B4AE-F24EC7CBDABD}" srcOrd="0" destOrd="7" presId="urn:microsoft.com/office/officeart/2005/8/layout/vList2"/>
    <dgm:cxn modelId="{2531AA1B-DF0E-4527-9A0D-5B376D7429B2}" srcId="{8ED7E5C7-8A82-445D-A900-6766531D7E54}" destId="{9D86F372-CA6F-46AB-BD05-457FE360A0EA}" srcOrd="6" destOrd="0" parTransId="{9221B470-8AF9-49F4-9249-4DBEB5A494FE}" sibTransId="{FCE94D1B-6A12-4DBC-AAB5-0D16BD815087}"/>
    <dgm:cxn modelId="{8C3F031C-1CD2-4C54-B065-E9D31CB71D3C}" type="presOf" srcId="{9D86F372-CA6F-46AB-BD05-457FE360A0EA}" destId="{C914E6C9-513A-4B1E-B4AE-F24EC7CBDABD}" srcOrd="0" destOrd="6" presId="urn:microsoft.com/office/officeart/2005/8/layout/vList2"/>
    <dgm:cxn modelId="{99C3B620-2977-4A15-A559-0352F5307C16}" srcId="{8ED7E5C7-8A82-445D-A900-6766531D7E54}" destId="{8C74FDDD-328C-4BE6-8075-AEA4CAC71238}" srcOrd="0" destOrd="0" parTransId="{06CA0F24-59E5-41EA-A87B-A9B4284AF1C7}" sibTransId="{F07A86F1-AB5A-4CB5-8351-96BB357F569C}"/>
    <dgm:cxn modelId="{A1A6D436-CDD8-49AB-AED6-BEB3B6D63D15}" srcId="{8ED7E5C7-8A82-445D-A900-6766531D7E54}" destId="{CDD0AD75-0C0A-4BC4-A8A9-4DF4F5AB8277}" srcOrd="1" destOrd="0" parTransId="{5EEFDF30-F9D2-4341-AF12-22DFE6367B6E}" sibTransId="{4B67182B-722E-4F92-8B00-0C8C5DFB0293}"/>
    <dgm:cxn modelId="{E959835C-C0CE-448E-AEDB-E2798C555FB9}" type="presOf" srcId="{E582776C-B491-4603-ACD2-4A2DE7056035}" destId="{C914E6C9-513A-4B1E-B4AE-F24EC7CBDABD}" srcOrd="0" destOrd="3" presId="urn:microsoft.com/office/officeart/2005/8/layout/vList2"/>
    <dgm:cxn modelId="{42251741-0BAB-4E96-A78E-2C244864EFC2}" srcId="{8ED7E5C7-8A82-445D-A900-6766531D7E54}" destId="{F861BA05-915D-4640-93CE-A3FA720EC0B4}" srcOrd="7" destOrd="0" parTransId="{C3E8A9E3-CC8E-40EE-92AF-BF1A6BFDC882}" sibTransId="{C5F0FDDA-E039-40B5-B0C7-2F6FB2FBF04B}"/>
    <dgm:cxn modelId="{5C8D5D61-266D-4F33-AD49-DC8E0B4BBD88}" srcId="{8ED7E5C7-8A82-445D-A900-6766531D7E54}" destId="{E582776C-B491-4603-ACD2-4A2DE7056035}" srcOrd="3" destOrd="0" parTransId="{E04CFFA9-946E-4D04-9987-60D52762F3AD}" sibTransId="{31A48D85-CEEF-4E9C-B356-31EAC0037728}"/>
    <dgm:cxn modelId="{FCEA3D6C-16B4-4092-80E6-5787EC1793AC}" srcId="{8ED7E5C7-8A82-445D-A900-6766531D7E54}" destId="{820F2A65-073E-404A-B527-18FF9CF09DD1}" srcOrd="4" destOrd="0" parTransId="{83B7D2F8-649E-404B-B73F-8FA25546F223}" sibTransId="{8944F6D6-5DFB-4AFC-959C-BC1D0C83F580}"/>
    <dgm:cxn modelId="{A535A14D-6E12-4547-8B75-2C925A9B349D}" type="presOf" srcId="{AB3869E3-A4F6-4934-9A53-D1B366BCA9F6}" destId="{C914E6C9-513A-4B1E-B4AE-F24EC7CBDABD}" srcOrd="0" destOrd="2" presId="urn:microsoft.com/office/officeart/2005/8/layout/vList2"/>
    <dgm:cxn modelId="{E4530C6F-1BDA-4B67-85EE-595387FFE142}" srcId="{8ED7E5C7-8A82-445D-A900-6766531D7E54}" destId="{AB3869E3-A4F6-4934-9A53-D1B366BCA9F6}" srcOrd="2" destOrd="0" parTransId="{33F75405-154E-4D8A-B146-579803E31155}" sibTransId="{189E6C6A-8610-491A-942F-01A5F9F02C4E}"/>
    <dgm:cxn modelId="{BA9A6691-EBD5-42D9-95F2-262AECDDF49A}" type="presOf" srcId="{8C74FDDD-328C-4BE6-8075-AEA4CAC71238}" destId="{C914E6C9-513A-4B1E-B4AE-F24EC7CBDABD}" srcOrd="0" destOrd="0" presId="urn:microsoft.com/office/officeart/2005/8/layout/vList2"/>
    <dgm:cxn modelId="{7F39DC91-BB45-44C9-9A8B-C6A7F7B51B0E}" type="presOf" srcId="{2761132C-A4A9-4E5C-84A2-0308DA820F54}" destId="{7D71F369-BB52-40E9-8A62-CE4C40D6C37F}" srcOrd="0" destOrd="0" presId="urn:microsoft.com/office/officeart/2005/8/layout/vList2"/>
    <dgm:cxn modelId="{4780709C-58DE-4F9E-8B4B-F75073D5CC89}" srcId="{EB10939E-C8F5-4828-81D2-B1A238D643A9}" destId="{2761132C-A4A9-4E5C-84A2-0308DA820F54}" srcOrd="0" destOrd="0" parTransId="{054DDDA0-E1D8-47E6-8704-E81FD60D744B}" sibTransId="{9992472F-EC91-4B34-B195-B2FFF658EF98}"/>
    <dgm:cxn modelId="{39B454B6-045F-47F0-B9B6-18A038DAAA05}" type="presOf" srcId="{CDD0AD75-0C0A-4BC4-A8A9-4DF4F5AB8277}" destId="{C914E6C9-513A-4B1E-B4AE-F24EC7CBDABD}" srcOrd="0" destOrd="1" presId="urn:microsoft.com/office/officeart/2005/8/layout/vList2"/>
    <dgm:cxn modelId="{0914DDCD-F8B3-49D1-80C5-8C921FEB479A}" type="presOf" srcId="{8ED7E5C7-8A82-445D-A900-6766531D7E54}" destId="{244C1C0F-52CC-475D-94E9-351EE6CB30A5}" srcOrd="0" destOrd="0" presId="urn:microsoft.com/office/officeart/2005/8/layout/vList2"/>
    <dgm:cxn modelId="{285BD8D2-D420-483A-ABB8-881634C80963}" srcId="{8ED7E5C7-8A82-445D-A900-6766531D7E54}" destId="{E90BBE62-578D-420A-A423-9DC9C17627ED}" srcOrd="5" destOrd="0" parTransId="{8248D39F-4A97-49FF-932C-3285FCA81E1D}" sibTransId="{BA80F84F-9518-4376-BEE2-F502DD8FE10D}"/>
    <dgm:cxn modelId="{57B169DD-D321-4E80-BE27-0683BE77496A}" type="presOf" srcId="{820F2A65-073E-404A-B527-18FF9CF09DD1}" destId="{C914E6C9-513A-4B1E-B4AE-F24EC7CBDABD}" srcOrd="0" destOrd="4" presId="urn:microsoft.com/office/officeart/2005/8/layout/vList2"/>
    <dgm:cxn modelId="{8F9AA8E8-8347-4291-B6EA-F27B812F7E32}" srcId="{EB10939E-C8F5-4828-81D2-B1A238D643A9}" destId="{8ED7E5C7-8A82-445D-A900-6766531D7E54}" srcOrd="1" destOrd="0" parTransId="{E03C6632-C3C6-4344-ACBD-56B30D349B0D}" sibTransId="{25E4E740-F1F0-47A2-95C6-ABCC5270E89C}"/>
    <dgm:cxn modelId="{856B2CF9-304E-41F2-82D8-54F786CE8643}" type="presOf" srcId="{E90BBE62-578D-420A-A423-9DC9C17627ED}" destId="{C914E6C9-513A-4B1E-B4AE-F24EC7CBDABD}" srcOrd="0" destOrd="5" presId="urn:microsoft.com/office/officeart/2005/8/layout/vList2"/>
    <dgm:cxn modelId="{BFD0C117-1A79-423D-841B-0D0B0D8C29B2}" type="presParOf" srcId="{3965D50D-3439-4A45-9EBF-2093AA01CAEA}" destId="{7D71F369-BB52-40E9-8A62-CE4C40D6C37F}" srcOrd="0" destOrd="0" presId="urn:microsoft.com/office/officeart/2005/8/layout/vList2"/>
    <dgm:cxn modelId="{FEF21304-8461-4E7F-B587-441E9976DCCC}" type="presParOf" srcId="{3965D50D-3439-4A45-9EBF-2093AA01CAEA}" destId="{6BFA26A5-567A-45A7-8729-CA753A048709}" srcOrd="1" destOrd="0" presId="urn:microsoft.com/office/officeart/2005/8/layout/vList2"/>
    <dgm:cxn modelId="{C2A06F68-66DC-4A53-A2C9-3CB624CD2105}" type="presParOf" srcId="{3965D50D-3439-4A45-9EBF-2093AA01CAEA}" destId="{244C1C0F-52CC-475D-94E9-351EE6CB30A5}" srcOrd="2" destOrd="0" presId="urn:microsoft.com/office/officeart/2005/8/layout/vList2"/>
    <dgm:cxn modelId="{7063BB8A-CD54-4DAD-AAA1-B63420E88A6C}" type="presParOf" srcId="{3965D50D-3439-4A45-9EBF-2093AA01CAEA}" destId="{C914E6C9-513A-4B1E-B4AE-F24EC7CBDAB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81F555C-401E-42F5-A90B-027E02E38BF0}" type="doc">
      <dgm:prSet loTypeId="urn:microsoft.com/office/officeart/2008/layout/LinedList" loCatId="list" qsTypeId="urn:microsoft.com/office/officeart/2005/8/quickstyle/simple2" qsCatId="simple" csTypeId="urn:microsoft.com/office/officeart/2005/8/colors/colorful2" csCatId="colorful" phldr="1"/>
      <dgm:spPr/>
      <dgm:t>
        <a:bodyPr/>
        <a:lstStyle/>
        <a:p>
          <a:endParaRPr lang="en-US"/>
        </a:p>
      </dgm:t>
    </dgm:pt>
    <dgm:pt modelId="{40868C96-4D63-44B2-84FA-BECE4C17C8F1}">
      <dgm:prSet/>
      <dgm:spPr/>
      <dgm:t>
        <a:bodyPr/>
        <a:lstStyle/>
        <a:p>
          <a:r>
            <a:rPr lang="en-US" dirty="0"/>
            <a:t>Go to atitesting.com</a:t>
          </a:r>
        </a:p>
        <a:p>
          <a:r>
            <a:rPr lang="en-US" dirty="0"/>
            <a:t>Follow instructions and create a user name. Cost is $100 per TEAS test. Your results are provided to you immediately after the TEAS test. </a:t>
          </a:r>
        </a:p>
      </dgm:t>
    </dgm:pt>
    <dgm:pt modelId="{261EB24F-6B46-4552-8950-1DBD09B742B6}" type="parTrans" cxnId="{1D72510C-FE8A-476B-BE5A-3C6311B5B58A}">
      <dgm:prSet/>
      <dgm:spPr/>
      <dgm:t>
        <a:bodyPr/>
        <a:lstStyle/>
        <a:p>
          <a:endParaRPr lang="en-US"/>
        </a:p>
      </dgm:t>
    </dgm:pt>
    <dgm:pt modelId="{2BD03D7E-5C34-45AB-81D3-FA0BF3609739}" type="sibTrans" cxnId="{1D72510C-FE8A-476B-BE5A-3C6311B5B58A}">
      <dgm:prSet/>
      <dgm:spPr/>
      <dgm:t>
        <a:bodyPr/>
        <a:lstStyle/>
        <a:p>
          <a:endParaRPr lang="en-US"/>
        </a:p>
      </dgm:t>
    </dgm:pt>
    <dgm:pt modelId="{C87F5308-6D4E-4CF0-B2FD-5716C9E382BE}">
      <dgm:prSet/>
      <dgm:spPr/>
      <dgm:t>
        <a:bodyPr/>
        <a:lstStyle/>
        <a:p>
          <a:r>
            <a:rPr lang="en-US" dirty="0"/>
            <a:t>If taking the TEAS remotely due to COVID-19, you will need to have </a:t>
          </a:r>
          <a:r>
            <a:rPr lang="en-US" i="1" dirty="0" err="1"/>
            <a:t>Proctorio</a:t>
          </a:r>
          <a:r>
            <a:rPr lang="en-US" i="1" dirty="0"/>
            <a:t> </a:t>
          </a:r>
          <a:r>
            <a:rPr lang="en-US" i="0" dirty="0"/>
            <a:t>proctoring software downloaded to your computer.  Download instructions are on our website: </a:t>
          </a:r>
          <a:r>
            <a:rPr lang="en-US" i="0" dirty="0">
              <a:hlinkClick xmlns:r="http://schemas.openxmlformats.org/officeDocument/2006/relationships" r:id="rId1"/>
            </a:rPr>
            <a:t>https://www.rivervalley.edu/program/nursing/</a:t>
          </a:r>
          <a:endParaRPr lang="en-US" i="0" dirty="0"/>
        </a:p>
      </dgm:t>
    </dgm:pt>
    <dgm:pt modelId="{FD2BE2C1-F5D0-40FD-803F-0DCBD5B9C1D3}" type="parTrans" cxnId="{A75A3AF7-E553-4115-B18F-856B9A51F4A8}">
      <dgm:prSet/>
      <dgm:spPr/>
      <dgm:t>
        <a:bodyPr/>
        <a:lstStyle/>
        <a:p>
          <a:endParaRPr lang="en-US"/>
        </a:p>
      </dgm:t>
    </dgm:pt>
    <dgm:pt modelId="{90F8EA5D-79AF-426B-80F9-FFF913D5A960}" type="sibTrans" cxnId="{A75A3AF7-E553-4115-B18F-856B9A51F4A8}">
      <dgm:prSet/>
      <dgm:spPr/>
      <dgm:t>
        <a:bodyPr/>
        <a:lstStyle/>
        <a:p>
          <a:endParaRPr lang="en-US"/>
        </a:p>
      </dgm:t>
    </dgm:pt>
    <dgm:pt modelId="{A3BA260D-90C2-4CD3-A514-EA5DFC29A9CE}">
      <dgm:prSet/>
      <dgm:spPr/>
      <dgm:t>
        <a:bodyPr/>
        <a:lstStyle/>
        <a:p>
          <a:r>
            <a:rPr lang="en-US" dirty="0"/>
            <a:t>Sample TEAS practice tests can be located here:</a:t>
          </a:r>
        </a:p>
        <a:p>
          <a:r>
            <a:rPr lang="en-US" dirty="0">
              <a:hlinkClick xmlns:r="http://schemas.openxmlformats.org/officeDocument/2006/relationships" r:id="rId2"/>
            </a:rPr>
            <a:t>https://www.testprepreview.com/teas_practice.htm</a:t>
          </a:r>
          <a:endParaRPr lang="en-US" dirty="0"/>
        </a:p>
        <a:p>
          <a:endParaRPr lang="en-US" dirty="0"/>
        </a:p>
      </dgm:t>
    </dgm:pt>
    <dgm:pt modelId="{3265EEB5-CBC7-4B3A-97D9-B2C5BB11F4C3}" type="parTrans" cxnId="{0824CF79-DE36-4F01-9E09-492A8F11597C}">
      <dgm:prSet/>
      <dgm:spPr/>
      <dgm:t>
        <a:bodyPr/>
        <a:lstStyle/>
        <a:p>
          <a:endParaRPr lang="en-US"/>
        </a:p>
      </dgm:t>
    </dgm:pt>
    <dgm:pt modelId="{2825C0EC-BF51-4AC4-9A75-1B30DC574384}" type="sibTrans" cxnId="{0824CF79-DE36-4F01-9E09-492A8F11597C}">
      <dgm:prSet/>
      <dgm:spPr/>
      <dgm:t>
        <a:bodyPr/>
        <a:lstStyle/>
        <a:p>
          <a:endParaRPr lang="en-US"/>
        </a:p>
      </dgm:t>
    </dgm:pt>
    <dgm:pt modelId="{5A1A810B-E2C1-45F0-AF26-BAB6DB5C17AF}" type="pres">
      <dgm:prSet presAssocID="{581F555C-401E-42F5-A90B-027E02E38BF0}" presName="vert0" presStyleCnt="0">
        <dgm:presLayoutVars>
          <dgm:dir/>
          <dgm:animOne val="branch"/>
          <dgm:animLvl val="lvl"/>
        </dgm:presLayoutVars>
      </dgm:prSet>
      <dgm:spPr/>
    </dgm:pt>
    <dgm:pt modelId="{2E1A5022-0109-4F67-B52E-97EA02905A46}" type="pres">
      <dgm:prSet presAssocID="{40868C96-4D63-44B2-84FA-BECE4C17C8F1}" presName="thickLine" presStyleLbl="alignNode1" presStyleIdx="0" presStyleCnt="3"/>
      <dgm:spPr/>
    </dgm:pt>
    <dgm:pt modelId="{34F5E746-B67B-4DAD-9892-648392CA6700}" type="pres">
      <dgm:prSet presAssocID="{40868C96-4D63-44B2-84FA-BECE4C17C8F1}" presName="horz1" presStyleCnt="0"/>
      <dgm:spPr/>
    </dgm:pt>
    <dgm:pt modelId="{52E94A08-486E-4BD0-883F-00CDE51FB85E}" type="pres">
      <dgm:prSet presAssocID="{40868C96-4D63-44B2-84FA-BECE4C17C8F1}" presName="tx1" presStyleLbl="revTx" presStyleIdx="0" presStyleCnt="3"/>
      <dgm:spPr/>
    </dgm:pt>
    <dgm:pt modelId="{3AA971CA-FC31-4B8D-9E48-4981DA2CCC54}" type="pres">
      <dgm:prSet presAssocID="{40868C96-4D63-44B2-84FA-BECE4C17C8F1}" presName="vert1" presStyleCnt="0"/>
      <dgm:spPr/>
    </dgm:pt>
    <dgm:pt modelId="{92D8F386-5CD0-49CE-ABCF-F66C9B7469AD}" type="pres">
      <dgm:prSet presAssocID="{C87F5308-6D4E-4CF0-B2FD-5716C9E382BE}" presName="thickLine" presStyleLbl="alignNode1" presStyleIdx="1" presStyleCnt="3"/>
      <dgm:spPr/>
    </dgm:pt>
    <dgm:pt modelId="{7829D762-507C-4361-B81A-A49B55155EC5}" type="pres">
      <dgm:prSet presAssocID="{C87F5308-6D4E-4CF0-B2FD-5716C9E382BE}" presName="horz1" presStyleCnt="0"/>
      <dgm:spPr/>
    </dgm:pt>
    <dgm:pt modelId="{2B6D944D-7A50-4A7F-9884-13F8F0C6C8C6}" type="pres">
      <dgm:prSet presAssocID="{C87F5308-6D4E-4CF0-B2FD-5716C9E382BE}" presName="tx1" presStyleLbl="revTx" presStyleIdx="1" presStyleCnt="3"/>
      <dgm:spPr/>
    </dgm:pt>
    <dgm:pt modelId="{687E1F4B-8796-4699-AD49-540F33C2D6B0}" type="pres">
      <dgm:prSet presAssocID="{C87F5308-6D4E-4CF0-B2FD-5716C9E382BE}" presName="vert1" presStyleCnt="0"/>
      <dgm:spPr/>
    </dgm:pt>
    <dgm:pt modelId="{159294D4-91A6-4620-92F4-03C185D619F4}" type="pres">
      <dgm:prSet presAssocID="{A3BA260D-90C2-4CD3-A514-EA5DFC29A9CE}" presName="thickLine" presStyleLbl="alignNode1" presStyleIdx="2" presStyleCnt="3"/>
      <dgm:spPr/>
    </dgm:pt>
    <dgm:pt modelId="{EA45CAA0-71F4-4CF7-8179-88E16A56F655}" type="pres">
      <dgm:prSet presAssocID="{A3BA260D-90C2-4CD3-A514-EA5DFC29A9CE}" presName="horz1" presStyleCnt="0"/>
      <dgm:spPr/>
    </dgm:pt>
    <dgm:pt modelId="{6F43B139-FEC9-4BE8-96D3-669302CEE22C}" type="pres">
      <dgm:prSet presAssocID="{A3BA260D-90C2-4CD3-A514-EA5DFC29A9CE}" presName="tx1" presStyleLbl="revTx" presStyleIdx="2" presStyleCnt="3"/>
      <dgm:spPr/>
    </dgm:pt>
    <dgm:pt modelId="{8B3AAE6C-A656-4CB5-8E49-601EEA45B81E}" type="pres">
      <dgm:prSet presAssocID="{A3BA260D-90C2-4CD3-A514-EA5DFC29A9CE}" presName="vert1" presStyleCnt="0"/>
      <dgm:spPr/>
    </dgm:pt>
  </dgm:ptLst>
  <dgm:cxnLst>
    <dgm:cxn modelId="{1D72510C-FE8A-476B-BE5A-3C6311B5B58A}" srcId="{581F555C-401E-42F5-A90B-027E02E38BF0}" destId="{40868C96-4D63-44B2-84FA-BECE4C17C8F1}" srcOrd="0" destOrd="0" parTransId="{261EB24F-6B46-4552-8950-1DBD09B742B6}" sibTransId="{2BD03D7E-5C34-45AB-81D3-FA0BF3609739}"/>
    <dgm:cxn modelId="{0824CF79-DE36-4F01-9E09-492A8F11597C}" srcId="{581F555C-401E-42F5-A90B-027E02E38BF0}" destId="{A3BA260D-90C2-4CD3-A514-EA5DFC29A9CE}" srcOrd="2" destOrd="0" parTransId="{3265EEB5-CBC7-4B3A-97D9-B2C5BB11F4C3}" sibTransId="{2825C0EC-BF51-4AC4-9A75-1B30DC574384}"/>
    <dgm:cxn modelId="{33C3F480-AC28-4965-94EA-86E843DC1FBF}" type="presOf" srcId="{581F555C-401E-42F5-A90B-027E02E38BF0}" destId="{5A1A810B-E2C1-45F0-AF26-BAB6DB5C17AF}" srcOrd="0" destOrd="0" presId="urn:microsoft.com/office/officeart/2008/layout/LinedList"/>
    <dgm:cxn modelId="{42E14F93-0E38-46A9-8220-D1DAE637A182}" type="presOf" srcId="{C87F5308-6D4E-4CF0-B2FD-5716C9E382BE}" destId="{2B6D944D-7A50-4A7F-9884-13F8F0C6C8C6}" srcOrd="0" destOrd="0" presId="urn:microsoft.com/office/officeart/2008/layout/LinedList"/>
    <dgm:cxn modelId="{13849295-FA41-448F-AD46-4E04562B5C16}" type="presOf" srcId="{A3BA260D-90C2-4CD3-A514-EA5DFC29A9CE}" destId="{6F43B139-FEC9-4BE8-96D3-669302CEE22C}" srcOrd="0" destOrd="0" presId="urn:microsoft.com/office/officeart/2008/layout/LinedList"/>
    <dgm:cxn modelId="{756E9CF3-726C-4E3F-A3A1-22924D50826D}" type="presOf" srcId="{40868C96-4D63-44B2-84FA-BECE4C17C8F1}" destId="{52E94A08-486E-4BD0-883F-00CDE51FB85E}" srcOrd="0" destOrd="0" presId="urn:microsoft.com/office/officeart/2008/layout/LinedList"/>
    <dgm:cxn modelId="{A75A3AF7-E553-4115-B18F-856B9A51F4A8}" srcId="{581F555C-401E-42F5-A90B-027E02E38BF0}" destId="{C87F5308-6D4E-4CF0-B2FD-5716C9E382BE}" srcOrd="1" destOrd="0" parTransId="{FD2BE2C1-F5D0-40FD-803F-0DCBD5B9C1D3}" sibTransId="{90F8EA5D-79AF-426B-80F9-FFF913D5A960}"/>
    <dgm:cxn modelId="{0FB753D6-BF2C-4CBA-931D-61B8DC343C97}" type="presParOf" srcId="{5A1A810B-E2C1-45F0-AF26-BAB6DB5C17AF}" destId="{2E1A5022-0109-4F67-B52E-97EA02905A46}" srcOrd="0" destOrd="0" presId="urn:microsoft.com/office/officeart/2008/layout/LinedList"/>
    <dgm:cxn modelId="{0419B7CF-882E-4962-BB3D-625597253C78}" type="presParOf" srcId="{5A1A810B-E2C1-45F0-AF26-BAB6DB5C17AF}" destId="{34F5E746-B67B-4DAD-9892-648392CA6700}" srcOrd="1" destOrd="0" presId="urn:microsoft.com/office/officeart/2008/layout/LinedList"/>
    <dgm:cxn modelId="{72D5F589-EBEE-41AD-A8CF-36828B4A303A}" type="presParOf" srcId="{34F5E746-B67B-4DAD-9892-648392CA6700}" destId="{52E94A08-486E-4BD0-883F-00CDE51FB85E}" srcOrd="0" destOrd="0" presId="urn:microsoft.com/office/officeart/2008/layout/LinedList"/>
    <dgm:cxn modelId="{C12B5A69-1B12-4ADD-A909-76890A98BD7A}" type="presParOf" srcId="{34F5E746-B67B-4DAD-9892-648392CA6700}" destId="{3AA971CA-FC31-4B8D-9E48-4981DA2CCC54}" srcOrd="1" destOrd="0" presId="urn:microsoft.com/office/officeart/2008/layout/LinedList"/>
    <dgm:cxn modelId="{23D8B4E9-61EA-441D-85EC-DEA573A4E1DE}" type="presParOf" srcId="{5A1A810B-E2C1-45F0-AF26-BAB6DB5C17AF}" destId="{92D8F386-5CD0-49CE-ABCF-F66C9B7469AD}" srcOrd="2" destOrd="0" presId="urn:microsoft.com/office/officeart/2008/layout/LinedList"/>
    <dgm:cxn modelId="{AD42408B-7F01-46C0-8A26-432422371D1E}" type="presParOf" srcId="{5A1A810B-E2C1-45F0-AF26-BAB6DB5C17AF}" destId="{7829D762-507C-4361-B81A-A49B55155EC5}" srcOrd="3" destOrd="0" presId="urn:microsoft.com/office/officeart/2008/layout/LinedList"/>
    <dgm:cxn modelId="{CCBE71BE-6654-4772-B097-22A066168270}" type="presParOf" srcId="{7829D762-507C-4361-B81A-A49B55155EC5}" destId="{2B6D944D-7A50-4A7F-9884-13F8F0C6C8C6}" srcOrd="0" destOrd="0" presId="urn:microsoft.com/office/officeart/2008/layout/LinedList"/>
    <dgm:cxn modelId="{9C6E1FD9-961B-4BD0-90E1-33E3775DB44F}" type="presParOf" srcId="{7829D762-507C-4361-B81A-A49B55155EC5}" destId="{687E1F4B-8796-4699-AD49-540F33C2D6B0}" srcOrd="1" destOrd="0" presId="urn:microsoft.com/office/officeart/2008/layout/LinedList"/>
    <dgm:cxn modelId="{DE269FDA-1812-41A6-9DD5-3F50F0685E91}" type="presParOf" srcId="{5A1A810B-E2C1-45F0-AF26-BAB6DB5C17AF}" destId="{159294D4-91A6-4620-92F4-03C185D619F4}" srcOrd="4" destOrd="0" presId="urn:microsoft.com/office/officeart/2008/layout/LinedList"/>
    <dgm:cxn modelId="{FE38A08B-517B-46B8-82FF-9A1AC2DF4374}" type="presParOf" srcId="{5A1A810B-E2C1-45F0-AF26-BAB6DB5C17AF}" destId="{EA45CAA0-71F4-4CF7-8179-88E16A56F655}" srcOrd="5" destOrd="0" presId="urn:microsoft.com/office/officeart/2008/layout/LinedList"/>
    <dgm:cxn modelId="{878CE7E8-76CA-4041-ACC0-74467D12BC83}" type="presParOf" srcId="{EA45CAA0-71F4-4CF7-8179-88E16A56F655}" destId="{6F43B139-FEC9-4BE8-96D3-669302CEE22C}" srcOrd="0" destOrd="0" presId="urn:microsoft.com/office/officeart/2008/layout/LinedList"/>
    <dgm:cxn modelId="{8EC3183E-2B21-42CD-8029-07402A7EF370}" type="presParOf" srcId="{EA45CAA0-71F4-4CF7-8179-88E16A56F655}" destId="{8B3AAE6C-A656-4CB5-8E49-601EEA45B81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6F7B75-FAF0-43F2-B0A2-1BC6DC55AAF8}">
      <dsp:nvSpPr>
        <dsp:cNvPr id="0" name=""/>
        <dsp:cNvSpPr/>
      </dsp:nvSpPr>
      <dsp:spPr>
        <a:xfrm>
          <a:off x="0" y="281814"/>
          <a:ext cx="6254724" cy="24242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The pre-licensure Associate in Science Degree in Nursing (ASN) program for students with no previous nursing experience requires requisite courses and 2 years of focused nursing courses. </a:t>
          </a:r>
        </a:p>
      </dsp:txBody>
      <dsp:txXfrm>
        <a:off x="118342" y="400156"/>
        <a:ext cx="6018040" cy="2187556"/>
      </dsp:txXfrm>
    </dsp:sp>
    <dsp:sp modelId="{031BCA8B-F432-4D90-BD26-D0C63B77AF2C}">
      <dsp:nvSpPr>
        <dsp:cNvPr id="0" name=""/>
        <dsp:cNvSpPr/>
      </dsp:nvSpPr>
      <dsp:spPr>
        <a:xfrm>
          <a:off x="0" y="2786694"/>
          <a:ext cx="6254724" cy="2424240"/>
        </a:xfrm>
        <a:prstGeom prst="roundRect">
          <a:avLst/>
        </a:prstGeom>
        <a:solidFill>
          <a:schemeClr val="accent2">
            <a:hueOff val="-5136466"/>
            <a:satOff val="8196"/>
            <a:lumOff val="-1765"/>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Upon successful completion of the program and general education coursework, students will earn an ASN degree and will be eligible to apply for the RN licensure exam (NCLEX-RN).</a:t>
          </a:r>
        </a:p>
      </dsp:txBody>
      <dsp:txXfrm>
        <a:off x="118342" y="2905036"/>
        <a:ext cx="6018040" cy="21875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1495A5-435E-4F9B-AF4C-3826BC309975}">
      <dsp:nvSpPr>
        <dsp:cNvPr id="0" name=""/>
        <dsp:cNvSpPr/>
      </dsp:nvSpPr>
      <dsp:spPr>
        <a:xfrm>
          <a:off x="0" y="0"/>
          <a:ext cx="5925310" cy="0"/>
        </a:xfrm>
        <a:prstGeom prst="line">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0000"/>
                <a:lumMod val="100000"/>
              </a:schemeClr>
            </a:gs>
            <a:gs pos="100000">
              <a:schemeClr val="accent2">
                <a:hueOff val="0"/>
                <a:satOff val="0"/>
                <a:lumOff val="0"/>
                <a:alphaOff val="0"/>
                <a:shade val="80000"/>
                <a:satMod val="100000"/>
                <a:lumMod val="99000"/>
              </a:schemeClr>
            </a:gs>
          </a:gsLst>
          <a:lin ang="2700000" scaled="0"/>
        </a:gradFill>
        <a:ln w="9525" cap="flat" cmpd="sng" algn="ctr">
          <a:solidFill>
            <a:schemeClr val="accent2">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685026A9-F197-419B-8731-B52EB9AA88D2}">
      <dsp:nvSpPr>
        <dsp:cNvPr id="0" name=""/>
        <dsp:cNvSpPr/>
      </dsp:nvSpPr>
      <dsp:spPr>
        <a:xfrm>
          <a:off x="0" y="0"/>
          <a:ext cx="5925310" cy="2728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dirty="0"/>
            <a:t>In the last 3 years, we have had greater than a 90% pass rate for the National Council Licensure Exam (NCLEX-RN). </a:t>
          </a:r>
        </a:p>
        <a:p>
          <a:pPr marL="0" lvl="0" indent="0" algn="l" defTabSz="844550">
            <a:lnSpc>
              <a:spcPct val="90000"/>
            </a:lnSpc>
            <a:spcBef>
              <a:spcPct val="0"/>
            </a:spcBef>
            <a:spcAft>
              <a:spcPct val="35000"/>
            </a:spcAft>
            <a:buNone/>
          </a:pPr>
          <a:r>
            <a:rPr lang="en-US" sz="1900" b="1" kern="1200" dirty="0"/>
            <a:t>In 2018 and 2019, we have had a 100% pass rate for the NCLEX-RN!  2020 pass rate information is pending. </a:t>
          </a:r>
        </a:p>
      </dsp:txBody>
      <dsp:txXfrm>
        <a:off x="0" y="0"/>
        <a:ext cx="5925310" cy="2728912"/>
      </dsp:txXfrm>
    </dsp:sp>
    <dsp:sp modelId="{D7607403-3DF6-4FCB-9A68-0D1937D1952A}">
      <dsp:nvSpPr>
        <dsp:cNvPr id="0" name=""/>
        <dsp:cNvSpPr/>
      </dsp:nvSpPr>
      <dsp:spPr>
        <a:xfrm>
          <a:off x="0" y="2728912"/>
          <a:ext cx="5925310" cy="0"/>
        </a:xfrm>
        <a:prstGeom prst="line">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0000"/>
                <a:lumMod val="100000"/>
              </a:schemeClr>
            </a:gs>
            <a:gs pos="100000">
              <a:schemeClr val="accent3">
                <a:hueOff val="0"/>
                <a:satOff val="0"/>
                <a:lumOff val="0"/>
                <a:alphaOff val="0"/>
                <a:shade val="80000"/>
                <a:satMod val="100000"/>
                <a:lumMod val="99000"/>
              </a:schemeClr>
            </a:gs>
          </a:gsLst>
          <a:lin ang="2700000" scaled="0"/>
        </a:gradFill>
        <a:ln w="9525" cap="flat" cmpd="sng" algn="ctr">
          <a:solidFill>
            <a:schemeClr val="accent3">
              <a:hueOff val="0"/>
              <a:satOff val="0"/>
              <a:lumOff val="0"/>
              <a:alphaOff val="0"/>
            </a:schemeClr>
          </a:solidFill>
          <a:prstDash val="solid"/>
        </a:ln>
        <a:effectLst/>
      </dsp:spPr>
      <dsp:style>
        <a:lnRef idx="1">
          <a:scrgbClr r="0" g="0" b="0"/>
        </a:lnRef>
        <a:fillRef idx="3">
          <a:scrgbClr r="0" g="0" b="0"/>
        </a:fillRef>
        <a:effectRef idx="2">
          <a:scrgbClr r="0" g="0" b="0"/>
        </a:effectRef>
        <a:fontRef idx="minor">
          <a:schemeClr val="lt1"/>
        </a:fontRef>
      </dsp:style>
    </dsp:sp>
    <dsp:sp modelId="{C7DA6258-30FD-450F-A8C6-A51EA90DB3F8}">
      <dsp:nvSpPr>
        <dsp:cNvPr id="0" name=""/>
        <dsp:cNvSpPr/>
      </dsp:nvSpPr>
      <dsp:spPr>
        <a:xfrm>
          <a:off x="0" y="2728912"/>
          <a:ext cx="5925310" cy="27289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b="1" kern="1200" dirty="0"/>
            <a:t>Our job placement rates for our RN nursing graduates is also 100%. </a:t>
          </a:r>
        </a:p>
        <a:p>
          <a:pPr marL="0" lvl="0" indent="0" algn="l" defTabSz="844550">
            <a:lnSpc>
              <a:spcPct val="90000"/>
            </a:lnSpc>
            <a:spcBef>
              <a:spcPct val="0"/>
            </a:spcBef>
            <a:spcAft>
              <a:spcPct val="35000"/>
            </a:spcAft>
            <a:buNone/>
          </a:pPr>
          <a:r>
            <a:rPr lang="en-US" sz="1900" b="1" kern="1200" dirty="0"/>
            <a:t>Our Associate in Science in Nursing program offers classes both in Claremont and Keene. At present, we accept </a:t>
          </a:r>
          <a:r>
            <a:rPr lang="en-US" sz="1900" b="1" u="none" kern="1200" dirty="0"/>
            <a:t>students every year in Claremont, and every other year in Keene (even entrance years – i.e., 2020, 2022, etc.).</a:t>
          </a:r>
          <a:r>
            <a:rPr lang="en-US" sz="1900" u="none" kern="1200" dirty="0"/>
            <a:t> </a:t>
          </a:r>
          <a:endParaRPr lang="en-US" sz="1900" b="1" kern="1200" dirty="0"/>
        </a:p>
      </dsp:txBody>
      <dsp:txXfrm>
        <a:off x="0" y="2728912"/>
        <a:ext cx="5925310" cy="27289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553A5-B875-478B-8EE7-51482CE7D908}">
      <dsp:nvSpPr>
        <dsp:cNvPr id="0" name=""/>
        <dsp:cNvSpPr/>
      </dsp:nvSpPr>
      <dsp:spPr>
        <a:xfrm>
          <a:off x="0" y="670"/>
          <a:ext cx="6254724" cy="15689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6226824-54D2-47B3-852C-038C824AA025}">
      <dsp:nvSpPr>
        <dsp:cNvPr id="0" name=""/>
        <dsp:cNvSpPr/>
      </dsp:nvSpPr>
      <dsp:spPr>
        <a:xfrm>
          <a:off x="474614" y="353689"/>
          <a:ext cx="862935" cy="862935"/>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A90542E-8F08-4EFC-8B15-E3D07AEBB6C7}">
      <dsp:nvSpPr>
        <dsp:cNvPr id="0" name=""/>
        <dsp:cNvSpPr/>
      </dsp:nvSpPr>
      <dsp:spPr>
        <a:xfrm>
          <a:off x="1812164" y="670"/>
          <a:ext cx="4442559" cy="156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50" tIns="166050" rIns="166050" bIns="166050" numCol="1" spcCol="1270" anchor="ctr" anchorCtr="0">
          <a:noAutofit/>
        </a:bodyPr>
        <a:lstStyle/>
        <a:p>
          <a:pPr marL="0" lvl="0" indent="0" algn="l" defTabSz="755650">
            <a:lnSpc>
              <a:spcPct val="90000"/>
            </a:lnSpc>
            <a:spcBef>
              <a:spcPct val="0"/>
            </a:spcBef>
            <a:spcAft>
              <a:spcPct val="35000"/>
            </a:spcAft>
            <a:buNone/>
          </a:pPr>
          <a:r>
            <a:rPr lang="en-US" sz="1700" b="1" kern="1200"/>
            <a:t>The first-time pass rate for RVCC nursing graduates is equivalent to, or exceeds the national pass rate for first-time test takers who are graduates of associate degree nursing programs.</a:t>
          </a:r>
          <a:endParaRPr lang="en-US" sz="1700" kern="1200"/>
        </a:p>
      </dsp:txBody>
      <dsp:txXfrm>
        <a:off x="1812164" y="670"/>
        <a:ext cx="4442559" cy="1568973"/>
      </dsp:txXfrm>
    </dsp:sp>
    <dsp:sp modelId="{4F022AD1-03F2-48C3-B431-408DD74C73DC}">
      <dsp:nvSpPr>
        <dsp:cNvPr id="0" name=""/>
        <dsp:cNvSpPr/>
      </dsp:nvSpPr>
      <dsp:spPr>
        <a:xfrm>
          <a:off x="0" y="1961888"/>
          <a:ext cx="6254724" cy="15689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0BBAC3-F19B-44A0-BE51-9D852EB34C4F}">
      <dsp:nvSpPr>
        <dsp:cNvPr id="0" name=""/>
        <dsp:cNvSpPr/>
      </dsp:nvSpPr>
      <dsp:spPr>
        <a:xfrm>
          <a:off x="474614" y="2314907"/>
          <a:ext cx="862935" cy="862935"/>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49D0394-9326-4056-BF6A-4EF84928CBD9}">
      <dsp:nvSpPr>
        <dsp:cNvPr id="0" name=""/>
        <dsp:cNvSpPr/>
      </dsp:nvSpPr>
      <dsp:spPr>
        <a:xfrm>
          <a:off x="1812164" y="1961888"/>
          <a:ext cx="4442559" cy="156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50" tIns="166050" rIns="166050" bIns="166050" numCol="1" spcCol="1270" anchor="ctr" anchorCtr="0">
          <a:noAutofit/>
        </a:bodyPr>
        <a:lstStyle/>
        <a:p>
          <a:pPr marL="0" lvl="0" indent="0" algn="l" defTabSz="755650">
            <a:lnSpc>
              <a:spcPct val="90000"/>
            </a:lnSpc>
            <a:spcBef>
              <a:spcPct val="0"/>
            </a:spcBef>
            <a:spcAft>
              <a:spcPct val="35000"/>
            </a:spcAft>
            <a:buNone/>
          </a:pPr>
          <a:r>
            <a:rPr lang="en-US" sz="1700" b="1" kern="1200"/>
            <a:t>Eighty percent (80%) of students will graduate from the RVCC Nursing Program within 3 years of the initial admission into the program.</a:t>
          </a:r>
          <a:endParaRPr lang="en-US" sz="1700" kern="1200"/>
        </a:p>
      </dsp:txBody>
      <dsp:txXfrm>
        <a:off x="1812164" y="1961888"/>
        <a:ext cx="4442559" cy="1568973"/>
      </dsp:txXfrm>
    </dsp:sp>
    <dsp:sp modelId="{72C2EA38-939D-4C34-B946-EF2CFA9C4673}">
      <dsp:nvSpPr>
        <dsp:cNvPr id="0" name=""/>
        <dsp:cNvSpPr/>
      </dsp:nvSpPr>
      <dsp:spPr>
        <a:xfrm>
          <a:off x="0" y="3923105"/>
          <a:ext cx="6254724" cy="156897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39188C-529F-47A6-9F90-F45EF97AEA11}">
      <dsp:nvSpPr>
        <dsp:cNvPr id="0" name=""/>
        <dsp:cNvSpPr/>
      </dsp:nvSpPr>
      <dsp:spPr>
        <a:xfrm>
          <a:off x="474614" y="4276124"/>
          <a:ext cx="862935" cy="862935"/>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AB06946-52BD-461C-8EFA-B0ADAE3F80BD}">
      <dsp:nvSpPr>
        <dsp:cNvPr id="0" name=""/>
        <dsp:cNvSpPr/>
      </dsp:nvSpPr>
      <dsp:spPr>
        <a:xfrm>
          <a:off x="1812164" y="3923105"/>
          <a:ext cx="4442559" cy="15689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050" tIns="166050" rIns="166050" bIns="166050" numCol="1" spcCol="1270" anchor="ctr" anchorCtr="0">
          <a:noAutofit/>
        </a:bodyPr>
        <a:lstStyle/>
        <a:p>
          <a:pPr marL="0" lvl="0" indent="0" algn="l" defTabSz="755650">
            <a:lnSpc>
              <a:spcPct val="90000"/>
            </a:lnSpc>
            <a:spcBef>
              <a:spcPct val="0"/>
            </a:spcBef>
            <a:spcAft>
              <a:spcPct val="35000"/>
            </a:spcAft>
            <a:buNone/>
          </a:pPr>
          <a:r>
            <a:rPr lang="en-US" sz="1700" b="1" kern="1200"/>
            <a:t>Within six months of graduation from the RVCC nursing program, 90% of graduates will be employed as Licensed Practical or Registered Nurses.</a:t>
          </a:r>
          <a:endParaRPr lang="en-US" sz="1700" kern="1200"/>
        </a:p>
      </dsp:txBody>
      <dsp:txXfrm>
        <a:off x="1812164" y="3923105"/>
        <a:ext cx="4442559" cy="15689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6C9A5-2635-436B-A5A6-5D67EF82E6E3}">
      <dsp:nvSpPr>
        <dsp:cNvPr id="0" name=""/>
        <dsp:cNvSpPr/>
      </dsp:nvSpPr>
      <dsp:spPr>
        <a:xfrm>
          <a:off x="0" y="1453"/>
          <a:ext cx="10872258" cy="7364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0CD3C05-5CEC-4AFC-B8E6-C97661161F26}">
      <dsp:nvSpPr>
        <dsp:cNvPr id="0" name=""/>
        <dsp:cNvSpPr/>
      </dsp:nvSpPr>
      <dsp:spPr>
        <a:xfrm>
          <a:off x="222788" y="167163"/>
          <a:ext cx="405069" cy="4050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D8125E-858B-4B07-940D-7CA1B2D6DD32}">
      <dsp:nvSpPr>
        <dsp:cNvPr id="0" name=""/>
        <dsp:cNvSpPr/>
      </dsp:nvSpPr>
      <dsp:spPr>
        <a:xfrm>
          <a:off x="850646" y="1453"/>
          <a:ext cx="10021611" cy="736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945" tIns="77945" rIns="77945" bIns="77945" numCol="1" spcCol="1270" anchor="ctr" anchorCtr="0">
          <a:noAutofit/>
        </a:bodyPr>
        <a:lstStyle/>
        <a:p>
          <a:pPr marL="0" lvl="0" indent="0" algn="l" defTabSz="800100">
            <a:lnSpc>
              <a:spcPct val="90000"/>
            </a:lnSpc>
            <a:spcBef>
              <a:spcPct val="0"/>
            </a:spcBef>
            <a:spcAft>
              <a:spcPct val="35000"/>
            </a:spcAft>
            <a:buNone/>
          </a:pPr>
          <a:r>
            <a:rPr lang="en-US" sz="1800" kern="1200" dirty="0"/>
            <a:t>Q</a:t>
          </a:r>
          <a:r>
            <a:rPr lang="en-US" sz="1800" kern="1200"/>
            <a:t>: What else </a:t>
          </a:r>
          <a:r>
            <a:rPr lang="en-US" sz="1800" kern="1200" dirty="0"/>
            <a:t>do I need to know?  </a:t>
          </a:r>
        </a:p>
      </dsp:txBody>
      <dsp:txXfrm>
        <a:off x="850646" y="1453"/>
        <a:ext cx="10021611" cy="736490"/>
      </dsp:txXfrm>
    </dsp:sp>
    <dsp:sp modelId="{89B599FE-2826-41A2-9C0F-D8064302AAA7}">
      <dsp:nvSpPr>
        <dsp:cNvPr id="0" name=""/>
        <dsp:cNvSpPr/>
      </dsp:nvSpPr>
      <dsp:spPr>
        <a:xfrm>
          <a:off x="0" y="922066"/>
          <a:ext cx="10872258" cy="7364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B9CBE6B-1416-476E-9D8C-8BC022D139A2}">
      <dsp:nvSpPr>
        <dsp:cNvPr id="0" name=""/>
        <dsp:cNvSpPr/>
      </dsp:nvSpPr>
      <dsp:spPr>
        <a:xfrm>
          <a:off x="222788" y="1087777"/>
          <a:ext cx="405069" cy="4050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74FDD0A-75A3-41D3-9F51-3528A0DAD3E6}">
      <dsp:nvSpPr>
        <dsp:cNvPr id="0" name=""/>
        <dsp:cNvSpPr/>
      </dsp:nvSpPr>
      <dsp:spPr>
        <a:xfrm>
          <a:off x="850646" y="922066"/>
          <a:ext cx="10021611" cy="736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945" tIns="77945" rIns="77945" bIns="77945" numCol="1" spcCol="1270" anchor="ctr" anchorCtr="0">
          <a:noAutofit/>
        </a:bodyPr>
        <a:lstStyle/>
        <a:p>
          <a:pPr marL="0" lvl="0" indent="0" algn="l" defTabSz="800100">
            <a:lnSpc>
              <a:spcPct val="90000"/>
            </a:lnSpc>
            <a:spcBef>
              <a:spcPct val="0"/>
            </a:spcBef>
            <a:spcAft>
              <a:spcPct val="35000"/>
            </a:spcAft>
            <a:buNone/>
          </a:pPr>
          <a:r>
            <a:rPr lang="en-US" sz="1800" kern="1200" dirty="0"/>
            <a:t>A. When you apply to the ASN program, indicate that  you are a </a:t>
          </a:r>
          <a:r>
            <a:rPr lang="en-US" sz="1800" b="1" kern="1200" dirty="0"/>
            <a:t>Healthcare Applications student. </a:t>
          </a:r>
          <a:r>
            <a:rPr lang="en-US" sz="1800" b="0" kern="1200" dirty="0"/>
            <a:t>By doing this, </a:t>
          </a:r>
          <a:r>
            <a:rPr lang="en-US" sz="1800" kern="1200" dirty="0"/>
            <a:t>you will have access to financial aid, academic advisors, and can start taking corequisite courses.</a:t>
          </a:r>
        </a:p>
      </dsp:txBody>
      <dsp:txXfrm>
        <a:off x="850646" y="922066"/>
        <a:ext cx="10021611" cy="736490"/>
      </dsp:txXfrm>
    </dsp:sp>
    <dsp:sp modelId="{F9EF2A64-F015-4DC8-A448-42EF18947273}">
      <dsp:nvSpPr>
        <dsp:cNvPr id="0" name=""/>
        <dsp:cNvSpPr/>
      </dsp:nvSpPr>
      <dsp:spPr>
        <a:xfrm>
          <a:off x="0" y="1842680"/>
          <a:ext cx="10872258" cy="7364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2E63E2-D222-422C-B678-5192BC7BC605}">
      <dsp:nvSpPr>
        <dsp:cNvPr id="0" name=""/>
        <dsp:cNvSpPr/>
      </dsp:nvSpPr>
      <dsp:spPr>
        <a:xfrm>
          <a:off x="222788" y="2008390"/>
          <a:ext cx="405069" cy="4050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DEF3DC4-7C1B-4437-B81B-51DCB0446D03}">
      <dsp:nvSpPr>
        <dsp:cNvPr id="0" name=""/>
        <dsp:cNvSpPr/>
      </dsp:nvSpPr>
      <dsp:spPr>
        <a:xfrm>
          <a:off x="850646" y="1842680"/>
          <a:ext cx="10021611" cy="736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945" tIns="77945" rIns="77945" bIns="77945" numCol="1" spcCol="1270" anchor="ctr" anchorCtr="0">
          <a:noAutofit/>
        </a:bodyPr>
        <a:lstStyle/>
        <a:p>
          <a:pPr marL="0" lvl="0" indent="0" algn="l" defTabSz="800100">
            <a:lnSpc>
              <a:spcPct val="90000"/>
            </a:lnSpc>
            <a:spcBef>
              <a:spcPct val="0"/>
            </a:spcBef>
            <a:spcAft>
              <a:spcPct val="35000"/>
            </a:spcAft>
            <a:buNone/>
          </a:pPr>
          <a:r>
            <a:rPr lang="en-US" sz="1800" kern="1200" dirty="0"/>
            <a:t>Taking any corequisite courses before starting the nursing program can help reduce your nursing program course workload. </a:t>
          </a:r>
        </a:p>
      </dsp:txBody>
      <dsp:txXfrm>
        <a:off x="850646" y="1842680"/>
        <a:ext cx="10021611" cy="736490"/>
      </dsp:txXfrm>
    </dsp:sp>
    <dsp:sp modelId="{326803FF-AB7E-4606-98DA-70DA73837E72}">
      <dsp:nvSpPr>
        <dsp:cNvPr id="0" name=""/>
        <dsp:cNvSpPr/>
      </dsp:nvSpPr>
      <dsp:spPr>
        <a:xfrm>
          <a:off x="0" y="2763293"/>
          <a:ext cx="10872258" cy="73649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3E9CAD-73EF-4324-9524-D4AE60C43AD3}">
      <dsp:nvSpPr>
        <dsp:cNvPr id="0" name=""/>
        <dsp:cNvSpPr/>
      </dsp:nvSpPr>
      <dsp:spPr>
        <a:xfrm>
          <a:off x="222788" y="2929004"/>
          <a:ext cx="405069" cy="40506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370BBCD-E34A-4AF2-BB31-3515C99DFCC2}">
      <dsp:nvSpPr>
        <dsp:cNvPr id="0" name=""/>
        <dsp:cNvSpPr/>
      </dsp:nvSpPr>
      <dsp:spPr>
        <a:xfrm>
          <a:off x="850646" y="2763293"/>
          <a:ext cx="10021611" cy="736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945" tIns="77945" rIns="77945" bIns="77945" numCol="1" spcCol="1270" anchor="ctr" anchorCtr="0">
          <a:noAutofit/>
        </a:bodyPr>
        <a:lstStyle/>
        <a:p>
          <a:pPr marL="0" lvl="0" indent="0" algn="l" defTabSz="800100">
            <a:lnSpc>
              <a:spcPct val="90000"/>
            </a:lnSpc>
            <a:spcBef>
              <a:spcPct val="0"/>
            </a:spcBef>
            <a:spcAft>
              <a:spcPct val="35000"/>
            </a:spcAft>
            <a:buNone/>
          </a:pPr>
          <a:r>
            <a:rPr lang="en-US" sz="1800" kern="1200" dirty="0"/>
            <a:t>Begin preparing to take the TEAS; there are free resources in our library!</a:t>
          </a:r>
        </a:p>
      </dsp:txBody>
      <dsp:txXfrm>
        <a:off x="850646" y="2763293"/>
        <a:ext cx="10021611" cy="7364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A6EB59-8985-41CB-B836-6ABB07502ECB}">
      <dsp:nvSpPr>
        <dsp:cNvPr id="0" name=""/>
        <dsp:cNvSpPr/>
      </dsp:nvSpPr>
      <dsp:spPr>
        <a:xfrm>
          <a:off x="0" y="2463084"/>
          <a:ext cx="10515600" cy="161604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a:t>209 minutes in length (3 hours, 29 minutes)</a:t>
          </a:r>
        </a:p>
      </dsp:txBody>
      <dsp:txXfrm>
        <a:off x="0" y="2463084"/>
        <a:ext cx="10515600" cy="1616049"/>
      </dsp:txXfrm>
    </dsp:sp>
    <dsp:sp modelId="{178B6337-53CC-4AF1-98A5-E8C046FCDC92}">
      <dsp:nvSpPr>
        <dsp:cNvPr id="0" name=""/>
        <dsp:cNvSpPr/>
      </dsp:nvSpPr>
      <dsp:spPr>
        <a:xfrm rot="10800000">
          <a:off x="0" y="1840"/>
          <a:ext cx="10515600" cy="2485484"/>
        </a:xfrm>
        <a:prstGeom prst="upArrowCallou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kern="1200"/>
            <a:t>170 multiple-choice questions in 4 areas:</a:t>
          </a:r>
        </a:p>
      </dsp:txBody>
      <dsp:txXfrm rot="-10800000">
        <a:off x="0" y="1840"/>
        <a:ext cx="10515600" cy="872405"/>
      </dsp:txXfrm>
    </dsp:sp>
    <dsp:sp modelId="{78F785DE-2AA1-4F35-AAD2-35B245686084}">
      <dsp:nvSpPr>
        <dsp:cNvPr id="0" name=""/>
        <dsp:cNvSpPr/>
      </dsp:nvSpPr>
      <dsp:spPr>
        <a:xfrm>
          <a:off x="0" y="874245"/>
          <a:ext cx="2628899" cy="743159"/>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kern="1200"/>
            <a:t>Reading</a:t>
          </a:r>
        </a:p>
      </dsp:txBody>
      <dsp:txXfrm>
        <a:off x="0" y="874245"/>
        <a:ext cx="2628899" cy="743159"/>
      </dsp:txXfrm>
    </dsp:sp>
    <dsp:sp modelId="{6E097E64-5E7F-4C30-AADB-A39E802A28DF}">
      <dsp:nvSpPr>
        <dsp:cNvPr id="0" name=""/>
        <dsp:cNvSpPr/>
      </dsp:nvSpPr>
      <dsp:spPr>
        <a:xfrm>
          <a:off x="2628900" y="874245"/>
          <a:ext cx="2628899" cy="743159"/>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kern="1200"/>
            <a:t>Math</a:t>
          </a:r>
        </a:p>
      </dsp:txBody>
      <dsp:txXfrm>
        <a:off x="2628900" y="874245"/>
        <a:ext cx="2628899" cy="743159"/>
      </dsp:txXfrm>
    </dsp:sp>
    <dsp:sp modelId="{10622392-E26E-4B2B-B488-DC059B69D78A}">
      <dsp:nvSpPr>
        <dsp:cNvPr id="0" name=""/>
        <dsp:cNvSpPr/>
      </dsp:nvSpPr>
      <dsp:spPr>
        <a:xfrm>
          <a:off x="5257800" y="874245"/>
          <a:ext cx="2628899" cy="743159"/>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kern="1200"/>
            <a:t>Science</a:t>
          </a:r>
        </a:p>
      </dsp:txBody>
      <dsp:txXfrm>
        <a:off x="5257800" y="874245"/>
        <a:ext cx="2628899" cy="743159"/>
      </dsp:txXfrm>
    </dsp:sp>
    <dsp:sp modelId="{7DA97BBA-A9A9-4EBF-8D12-EF0777977AFA}">
      <dsp:nvSpPr>
        <dsp:cNvPr id="0" name=""/>
        <dsp:cNvSpPr/>
      </dsp:nvSpPr>
      <dsp:spPr>
        <a:xfrm>
          <a:off x="7886700" y="874245"/>
          <a:ext cx="2628899" cy="743159"/>
        </a:xfrm>
        <a:prstGeom prst="rect">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marL="0" lvl="0" indent="0" algn="ctr" defTabSz="1066800">
            <a:lnSpc>
              <a:spcPct val="90000"/>
            </a:lnSpc>
            <a:spcBef>
              <a:spcPct val="0"/>
            </a:spcBef>
            <a:spcAft>
              <a:spcPct val="35000"/>
            </a:spcAft>
            <a:buNone/>
          </a:pPr>
          <a:r>
            <a:rPr lang="en-US" sz="2400" kern="1200"/>
            <a:t>English and Language Usage</a:t>
          </a:r>
        </a:p>
      </dsp:txBody>
      <dsp:txXfrm>
        <a:off x="7886700" y="874245"/>
        <a:ext cx="2628899" cy="7431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71F369-BB52-40E9-8A62-CE4C40D6C37F}">
      <dsp:nvSpPr>
        <dsp:cNvPr id="0" name=""/>
        <dsp:cNvSpPr/>
      </dsp:nvSpPr>
      <dsp:spPr>
        <a:xfrm>
          <a:off x="0" y="305217"/>
          <a:ext cx="6513603" cy="149877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The RVCC library has help with test preparation for sections of the official entrance exams required by major health education programs, such as the TEAS (Test of Essential Academic Skills) in the </a:t>
          </a:r>
          <a:r>
            <a:rPr lang="en-US" sz="2100" i="1" kern="1200"/>
            <a:t>Learning Express Library. </a:t>
          </a:r>
          <a:endParaRPr lang="en-US" sz="2100" kern="1200"/>
        </a:p>
      </dsp:txBody>
      <dsp:txXfrm>
        <a:off x="73164" y="378381"/>
        <a:ext cx="6367275" cy="1352442"/>
      </dsp:txXfrm>
    </dsp:sp>
    <dsp:sp modelId="{244C1C0F-52CC-475D-94E9-351EE6CB30A5}">
      <dsp:nvSpPr>
        <dsp:cNvPr id="0" name=""/>
        <dsp:cNvSpPr/>
      </dsp:nvSpPr>
      <dsp:spPr>
        <a:xfrm>
          <a:off x="0" y="1864468"/>
          <a:ext cx="6513603" cy="149877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TEAS Resources</a:t>
          </a:r>
          <a:endParaRPr lang="en-US" sz="2100" kern="1200"/>
        </a:p>
      </dsp:txBody>
      <dsp:txXfrm>
        <a:off x="73164" y="1937632"/>
        <a:ext cx="6367275" cy="1352442"/>
      </dsp:txXfrm>
    </dsp:sp>
    <dsp:sp modelId="{C914E6C9-513A-4B1E-B4AE-F24EC7CBDABD}">
      <dsp:nvSpPr>
        <dsp:cNvPr id="0" name=""/>
        <dsp:cNvSpPr/>
      </dsp:nvSpPr>
      <dsp:spPr>
        <a:xfrm>
          <a:off x="0" y="3363238"/>
          <a:ext cx="6513603" cy="2216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6807" tIns="26670" rIns="149352" bIns="26670" numCol="1" spcCol="1270" anchor="t" anchorCtr="0">
          <a:noAutofit/>
        </a:bodyPr>
        <a:lstStyle/>
        <a:p>
          <a:pPr marL="171450" lvl="1" indent="-171450" algn="l" defTabSz="711200">
            <a:lnSpc>
              <a:spcPct val="90000"/>
            </a:lnSpc>
            <a:spcBef>
              <a:spcPct val="0"/>
            </a:spcBef>
            <a:spcAft>
              <a:spcPct val="20000"/>
            </a:spcAft>
            <a:buFontTx/>
            <a:buNone/>
          </a:pPr>
          <a:r>
            <a:rPr lang="en-US" sz="1600" kern="1200" dirty="0"/>
            <a:t>Nursing School Entrance Exams, 4th Edition</a:t>
          </a:r>
        </a:p>
        <a:p>
          <a:pPr marL="171450" lvl="1" indent="-171450" algn="l" defTabSz="711200">
            <a:lnSpc>
              <a:spcPct val="90000"/>
            </a:lnSpc>
            <a:spcBef>
              <a:spcPct val="0"/>
            </a:spcBef>
            <a:spcAft>
              <a:spcPct val="20000"/>
            </a:spcAft>
            <a:buFontTx/>
            <a:buNone/>
          </a:pPr>
          <a:r>
            <a:rPr lang="en-US" sz="1600" kern="1200" dirty="0"/>
            <a:t>Nursing School Practice Entrance Tests 1 &amp; 2:</a:t>
          </a:r>
        </a:p>
        <a:p>
          <a:pPr marL="171450" lvl="1" indent="-171450" algn="l" defTabSz="711200">
            <a:lnSpc>
              <a:spcPct val="90000"/>
            </a:lnSpc>
            <a:spcBef>
              <a:spcPct val="0"/>
            </a:spcBef>
            <a:spcAft>
              <a:spcPct val="20000"/>
            </a:spcAft>
            <a:buFontTx/>
            <a:buNone/>
          </a:pPr>
          <a:r>
            <a:rPr lang="en-US" sz="1600" kern="1200" dirty="0"/>
            <a:t>     • Biology</a:t>
          </a:r>
        </a:p>
        <a:p>
          <a:pPr marL="171450" lvl="1" indent="-171450" algn="l" defTabSz="711200">
            <a:lnSpc>
              <a:spcPct val="90000"/>
            </a:lnSpc>
            <a:spcBef>
              <a:spcPct val="0"/>
            </a:spcBef>
            <a:spcAft>
              <a:spcPct val="20000"/>
            </a:spcAft>
            <a:buFontTx/>
            <a:buNone/>
          </a:pPr>
          <a:r>
            <a:rPr lang="en-US" sz="1600" kern="1200" dirty="0"/>
            <a:t>     • Chemistry</a:t>
          </a:r>
        </a:p>
        <a:p>
          <a:pPr marL="171450" lvl="1" indent="-171450" algn="l" defTabSz="711200">
            <a:lnSpc>
              <a:spcPct val="90000"/>
            </a:lnSpc>
            <a:spcBef>
              <a:spcPct val="0"/>
            </a:spcBef>
            <a:spcAft>
              <a:spcPct val="20000"/>
            </a:spcAft>
            <a:buFontTx/>
            <a:buNone/>
          </a:pPr>
          <a:r>
            <a:rPr lang="en-US" sz="1600" kern="1200" dirty="0"/>
            <a:t>     • General Science</a:t>
          </a:r>
        </a:p>
        <a:p>
          <a:pPr marL="171450" lvl="1" indent="-171450" algn="l" defTabSz="711200">
            <a:lnSpc>
              <a:spcPct val="90000"/>
            </a:lnSpc>
            <a:spcBef>
              <a:spcPct val="0"/>
            </a:spcBef>
            <a:spcAft>
              <a:spcPct val="20000"/>
            </a:spcAft>
            <a:buFontTx/>
            <a:buNone/>
          </a:pPr>
          <a:r>
            <a:rPr lang="en-US" sz="1600" kern="1200" dirty="0"/>
            <a:t>     • Math Ability</a:t>
          </a:r>
        </a:p>
        <a:p>
          <a:pPr marL="171450" lvl="1" indent="-171450" algn="l" defTabSz="711200">
            <a:lnSpc>
              <a:spcPct val="90000"/>
            </a:lnSpc>
            <a:spcBef>
              <a:spcPct val="0"/>
            </a:spcBef>
            <a:spcAft>
              <a:spcPct val="20000"/>
            </a:spcAft>
            <a:buFontTx/>
            <a:buNone/>
          </a:pPr>
          <a:r>
            <a:rPr lang="en-US" sz="1600" kern="1200" dirty="0"/>
            <a:t>     • Reading</a:t>
          </a:r>
        </a:p>
        <a:p>
          <a:pPr marL="171450" lvl="1" indent="-171450" algn="l" defTabSz="711200">
            <a:lnSpc>
              <a:spcPct val="90000"/>
            </a:lnSpc>
            <a:spcBef>
              <a:spcPct val="0"/>
            </a:spcBef>
            <a:spcAft>
              <a:spcPct val="20000"/>
            </a:spcAft>
            <a:buFontTx/>
            <a:buNone/>
          </a:pPr>
          <a:r>
            <a:rPr lang="en-US" sz="1600" kern="1200" dirty="0"/>
            <a:t>     • Verbal Ability</a:t>
          </a:r>
        </a:p>
      </dsp:txBody>
      <dsp:txXfrm>
        <a:off x="0" y="3363238"/>
        <a:ext cx="6513603" cy="22169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A5022-0109-4F67-B52E-97EA02905A46}">
      <dsp:nvSpPr>
        <dsp:cNvPr id="0" name=""/>
        <dsp:cNvSpPr/>
      </dsp:nvSpPr>
      <dsp:spPr>
        <a:xfrm>
          <a:off x="0" y="1709"/>
          <a:ext cx="10872258"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2E94A08-486E-4BD0-883F-00CDE51FB85E}">
      <dsp:nvSpPr>
        <dsp:cNvPr id="0" name=""/>
        <dsp:cNvSpPr/>
      </dsp:nvSpPr>
      <dsp:spPr>
        <a:xfrm>
          <a:off x="0" y="1709"/>
          <a:ext cx="10872258" cy="1165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Go to atitesting.com</a:t>
          </a:r>
        </a:p>
        <a:p>
          <a:pPr marL="0" lvl="0" indent="0" algn="l" defTabSz="844550">
            <a:lnSpc>
              <a:spcPct val="90000"/>
            </a:lnSpc>
            <a:spcBef>
              <a:spcPct val="0"/>
            </a:spcBef>
            <a:spcAft>
              <a:spcPct val="35000"/>
            </a:spcAft>
            <a:buNone/>
          </a:pPr>
          <a:r>
            <a:rPr lang="en-US" sz="1900" kern="1200" dirty="0"/>
            <a:t>Follow instructions and create a user name. Cost is $100 per TEAS test. Your results are provided to you immediately after the TEAS test. </a:t>
          </a:r>
        </a:p>
      </dsp:txBody>
      <dsp:txXfrm>
        <a:off x="0" y="1709"/>
        <a:ext cx="10872258" cy="1165939"/>
      </dsp:txXfrm>
    </dsp:sp>
    <dsp:sp modelId="{92D8F386-5CD0-49CE-ABCF-F66C9B7469AD}">
      <dsp:nvSpPr>
        <dsp:cNvPr id="0" name=""/>
        <dsp:cNvSpPr/>
      </dsp:nvSpPr>
      <dsp:spPr>
        <a:xfrm>
          <a:off x="0" y="1167649"/>
          <a:ext cx="10872258" cy="0"/>
        </a:xfrm>
        <a:prstGeom prst="line">
          <a:avLst/>
        </a:prstGeom>
        <a:solidFill>
          <a:schemeClr val="accent2">
            <a:hueOff val="-2568233"/>
            <a:satOff val="4098"/>
            <a:lumOff val="-883"/>
            <a:alphaOff val="0"/>
          </a:schemeClr>
        </a:solidFill>
        <a:ln w="12700" cap="flat" cmpd="sng" algn="ctr">
          <a:solidFill>
            <a:schemeClr val="accent2">
              <a:hueOff val="-2568233"/>
              <a:satOff val="4098"/>
              <a:lumOff val="-883"/>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2B6D944D-7A50-4A7F-9884-13F8F0C6C8C6}">
      <dsp:nvSpPr>
        <dsp:cNvPr id="0" name=""/>
        <dsp:cNvSpPr/>
      </dsp:nvSpPr>
      <dsp:spPr>
        <a:xfrm>
          <a:off x="0" y="1167649"/>
          <a:ext cx="10872258" cy="1165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If taking the TEAS remotely due to COVID-19, you will need to have </a:t>
          </a:r>
          <a:r>
            <a:rPr lang="en-US" sz="1900" i="1" kern="1200" dirty="0" err="1"/>
            <a:t>Proctorio</a:t>
          </a:r>
          <a:r>
            <a:rPr lang="en-US" sz="1900" i="1" kern="1200" dirty="0"/>
            <a:t> </a:t>
          </a:r>
          <a:r>
            <a:rPr lang="en-US" sz="1900" i="0" kern="1200" dirty="0"/>
            <a:t>proctoring software downloaded to your computer.  Download instructions are on our website: </a:t>
          </a:r>
          <a:r>
            <a:rPr lang="en-US" sz="1900" i="0" kern="1200" dirty="0">
              <a:hlinkClick xmlns:r="http://schemas.openxmlformats.org/officeDocument/2006/relationships" r:id="rId1"/>
            </a:rPr>
            <a:t>https://www.rivervalley.edu/program/nursing/</a:t>
          </a:r>
          <a:endParaRPr lang="en-US" sz="1900" i="0" kern="1200" dirty="0"/>
        </a:p>
      </dsp:txBody>
      <dsp:txXfrm>
        <a:off x="0" y="1167649"/>
        <a:ext cx="10872258" cy="1165939"/>
      </dsp:txXfrm>
    </dsp:sp>
    <dsp:sp modelId="{159294D4-91A6-4620-92F4-03C185D619F4}">
      <dsp:nvSpPr>
        <dsp:cNvPr id="0" name=""/>
        <dsp:cNvSpPr/>
      </dsp:nvSpPr>
      <dsp:spPr>
        <a:xfrm>
          <a:off x="0" y="2333588"/>
          <a:ext cx="10872258" cy="0"/>
        </a:xfrm>
        <a:prstGeom prst="line">
          <a:avLst/>
        </a:prstGeom>
        <a:solidFill>
          <a:schemeClr val="accent2">
            <a:hueOff val="-5136466"/>
            <a:satOff val="8196"/>
            <a:lumOff val="-1765"/>
            <a:alphaOff val="0"/>
          </a:schemeClr>
        </a:solidFill>
        <a:ln w="12700" cap="flat" cmpd="sng" algn="ctr">
          <a:solidFill>
            <a:schemeClr val="accent2">
              <a:hueOff val="-5136466"/>
              <a:satOff val="8196"/>
              <a:lumOff val="-1765"/>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6F43B139-FEC9-4BE8-96D3-669302CEE22C}">
      <dsp:nvSpPr>
        <dsp:cNvPr id="0" name=""/>
        <dsp:cNvSpPr/>
      </dsp:nvSpPr>
      <dsp:spPr>
        <a:xfrm>
          <a:off x="0" y="2333588"/>
          <a:ext cx="10872258" cy="11659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en-US" sz="1900" kern="1200" dirty="0"/>
            <a:t>Sample TEAS practice tests can be located here:</a:t>
          </a:r>
        </a:p>
        <a:p>
          <a:pPr marL="0" lvl="0" indent="0" algn="l" defTabSz="844550">
            <a:lnSpc>
              <a:spcPct val="90000"/>
            </a:lnSpc>
            <a:spcBef>
              <a:spcPct val="0"/>
            </a:spcBef>
            <a:spcAft>
              <a:spcPct val="35000"/>
            </a:spcAft>
            <a:buNone/>
          </a:pPr>
          <a:r>
            <a:rPr lang="en-US" sz="1900" kern="1200" dirty="0">
              <a:hlinkClick xmlns:r="http://schemas.openxmlformats.org/officeDocument/2006/relationships" r:id="rId2"/>
            </a:rPr>
            <a:t>https://www.testprepreview.com/teas_practice.htm</a:t>
          </a:r>
          <a:endParaRPr lang="en-US" sz="1900" kern="1200" dirty="0"/>
        </a:p>
        <a:p>
          <a:pPr marL="0" lvl="0" indent="0" algn="l" defTabSz="844550">
            <a:lnSpc>
              <a:spcPct val="90000"/>
            </a:lnSpc>
            <a:spcBef>
              <a:spcPct val="0"/>
            </a:spcBef>
            <a:spcAft>
              <a:spcPct val="35000"/>
            </a:spcAft>
            <a:buNone/>
          </a:pPr>
          <a:endParaRPr lang="en-US" sz="1900" kern="1200" dirty="0"/>
        </a:p>
      </dsp:txBody>
      <dsp:txXfrm>
        <a:off x="0" y="2333588"/>
        <a:ext cx="10872258" cy="116593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1540448-8E1C-4F0E-B1A4-C61ED0225E3C}" type="datetimeFigureOut">
              <a:rPr lang="en-US" smtClean="0"/>
              <a:t>8/5/2020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EB217F2-F102-4DF6-A47D-8F7BA8FEDCFE}" type="slidenum">
              <a:rPr lang="en-US" smtClean="0"/>
              <a:t>‹#›</a:t>
            </a:fld>
            <a:endParaRPr lang="en-US"/>
          </a:p>
        </p:txBody>
      </p:sp>
    </p:spTree>
    <p:extLst>
      <p:ext uri="{BB962C8B-B14F-4D97-AF65-F5344CB8AC3E}">
        <p14:creationId xmlns:p14="http://schemas.microsoft.com/office/powerpoint/2010/main" val="411643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317D233-C7BE-48FF-8874-81CBD2277D48}" type="datetime1">
              <a:rPr lang="en-US" smtClean="0"/>
              <a:t>8/5/2020</a:t>
            </a:fld>
            <a:endParaRPr lang="en-US" dirty="0"/>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1809758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CC2176-398A-418C-B171-19961E9F4100}" type="datetime1">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975418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DDC0CC-9235-48B9-8A3A-85D742825BBE}" type="datetime1">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3453643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_01">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305EBB3-0F16-4B63-82ED-191AB224B8E2}"/>
              </a:ext>
            </a:extLst>
          </p:cNvPr>
          <p:cNvSpPr/>
          <p:nvPr userDrawn="1"/>
        </p:nvSpPr>
        <p:spPr>
          <a:xfrm>
            <a:off x="6676569" y="0"/>
            <a:ext cx="3522381" cy="6858000"/>
          </a:xfrm>
          <a:custGeom>
            <a:avLst/>
            <a:gdLst>
              <a:gd name="connsiteX0" fmla="*/ 0 w 3522381"/>
              <a:gd name="connsiteY0" fmla="*/ 0 h 6858000"/>
              <a:gd name="connsiteX1" fmla="*/ 3522381 w 3522381"/>
              <a:gd name="connsiteY1" fmla="*/ 0 h 6858000"/>
              <a:gd name="connsiteX2" fmla="*/ 51547 w 3522381"/>
              <a:gd name="connsiteY2" fmla="*/ 6858000 h 6858000"/>
              <a:gd name="connsiteX3" fmla="*/ 0 w 35223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3522381" h="6858000">
                <a:moveTo>
                  <a:pt x="0" y="0"/>
                </a:moveTo>
                <a:lnTo>
                  <a:pt x="3522381" y="0"/>
                </a:lnTo>
                <a:lnTo>
                  <a:pt x="51547" y="6858000"/>
                </a:lnTo>
                <a:lnTo>
                  <a:pt x="0" y="6858000"/>
                </a:lnTo>
                <a:close/>
              </a:path>
            </a:pathLst>
          </a:custGeom>
          <a:solidFill>
            <a:schemeClr val="bg1">
              <a:lumMod val="95000"/>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12" name="Picture Placeholder 11">
            <a:extLst>
              <a:ext uri="{FF2B5EF4-FFF2-40B4-BE49-F238E27FC236}">
                <a16:creationId xmlns:a16="http://schemas.microsoft.com/office/drawing/2014/main" id="{1A440F4A-C2AF-406D-B420-CCF52F447AC1}"/>
              </a:ext>
            </a:extLst>
          </p:cNvPr>
          <p:cNvSpPr>
            <a:spLocks noGrp="1"/>
          </p:cNvSpPr>
          <p:nvPr>
            <p:ph type="pic" sz="quarter" idx="10" hasCustomPrompt="1"/>
          </p:nvPr>
        </p:nvSpPr>
        <p:spPr>
          <a:xfrm>
            <a:off x="-1" y="0"/>
            <a:ext cx="6676568" cy="6858000"/>
          </a:xfrm>
        </p:spPr>
        <p:txBody>
          <a:bodyPr anchor="ctr" anchorCtr="1">
            <a:normAutofit/>
          </a:bodyPr>
          <a:lstStyle>
            <a:lvl1pPr marL="0" indent="0">
              <a:buNone/>
              <a:defRPr sz="2400">
                <a:solidFill>
                  <a:schemeClr val="bg1"/>
                </a:solidFill>
              </a:defRPr>
            </a:lvl1pPr>
          </a:lstStyle>
          <a:p>
            <a:r>
              <a:rPr lang="en-US" dirty="0"/>
              <a:t>Insert Image</a:t>
            </a:r>
            <a:endParaRPr lang="en-GB" dirty="0"/>
          </a:p>
        </p:txBody>
      </p:sp>
      <p:sp>
        <p:nvSpPr>
          <p:cNvPr id="2" name="Title 1">
            <a:extLst>
              <a:ext uri="{FF2B5EF4-FFF2-40B4-BE49-F238E27FC236}">
                <a16:creationId xmlns:a16="http://schemas.microsoft.com/office/drawing/2014/main" id="{C1744DE2-A455-46F2-BE15-959050C87CE4}"/>
              </a:ext>
            </a:extLst>
          </p:cNvPr>
          <p:cNvSpPr>
            <a:spLocks noGrp="1"/>
          </p:cNvSpPr>
          <p:nvPr>
            <p:ph type="ctrTitle" hasCustomPrompt="1"/>
          </p:nvPr>
        </p:nvSpPr>
        <p:spPr>
          <a:xfrm>
            <a:off x="7274144" y="1291772"/>
            <a:ext cx="4379976" cy="3611880"/>
          </a:xfrm>
        </p:spPr>
        <p:txBody>
          <a:bodyPr vert="horz" lIns="91440" tIns="45720" rIns="91440" bIns="45720" rtlCol="0" anchor="b" anchorCtr="1">
            <a:noAutofit/>
          </a:bodyPr>
          <a:lstStyle>
            <a:lvl1pPr>
              <a:defRPr lang="en-GB" dirty="0"/>
            </a:lvl1pPr>
          </a:lstStyle>
          <a:p>
            <a:pPr marL="0" lvl="0" algn="ctr"/>
            <a:r>
              <a:rPr lang="en-US" dirty="0"/>
              <a:t>TITLE</a:t>
            </a:r>
            <a:endParaRPr lang="en-GB" dirty="0"/>
          </a:p>
        </p:txBody>
      </p:sp>
      <p:sp>
        <p:nvSpPr>
          <p:cNvPr id="3" name="Subtitle 2">
            <a:extLst>
              <a:ext uri="{FF2B5EF4-FFF2-40B4-BE49-F238E27FC236}">
                <a16:creationId xmlns:a16="http://schemas.microsoft.com/office/drawing/2014/main" id="{AC9DE4F3-CE8F-41A0-BFDE-76D0DF1DF432}"/>
              </a:ext>
            </a:extLst>
          </p:cNvPr>
          <p:cNvSpPr>
            <a:spLocks noGrp="1"/>
          </p:cNvSpPr>
          <p:nvPr>
            <p:ph type="subTitle" idx="1" hasCustomPrompt="1"/>
          </p:nvPr>
        </p:nvSpPr>
        <p:spPr>
          <a:xfrm>
            <a:off x="7389079" y="5392401"/>
            <a:ext cx="4178808" cy="521208"/>
          </a:xfrm>
        </p:spPr>
        <p:txBody>
          <a:bodyPr vert="horz" lIns="91440" tIns="45720" rIns="91440" bIns="45720" rtlCol="0" anchor="t">
            <a:noAutofit/>
          </a:bodyPr>
          <a:lstStyle>
            <a:lvl1pPr marL="0" indent="0" algn="ctr">
              <a:buNone/>
              <a:defRPr lang="en-US" sz="1800" dirty="0">
                <a:solidFill>
                  <a:srgbClr val="B2606E"/>
                </a:solidFill>
              </a:defRPr>
            </a:lvl1pPr>
          </a:lstStyle>
          <a:p>
            <a:pPr lvl="0"/>
            <a:r>
              <a:rPr lang="en-US" dirty="0"/>
              <a:t>Subtitle</a:t>
            </a:r>
          </a:p>
        </p:txBody>
      </p:sp>
      <p:grpSp>
        <p:nvGrpSpPr>
          <p:cNvPr id="6" name="Group 5">
            <a:extLst>
              <a:ext uri="{FF2B5EF4-FFF2-40B4-BE49-F238E27FC236}">
                <a16:creationId xmlns:a16="http://schemas.microsoft.com/office/drawing/2014/main" id="{EFDB39AB-B644-434A-9D55-AF3455D468E5}"/>
              </a:ext>
            </a:extLst>
          </p:cNvPr>
          <p:cNvGrpSpPr/>
          <p:nvPr userDrawn="1"/>
        </p:nvGrpSpPr>
        <p:grpSpPr>
          <a:xfrm>
            <a:off x="9140346" y="5054600"/>
            <a:ext cx="676275" cy="114300"/>
            <a:chOff x="9330846" y="5054600"/>
            <a:chExt cx="676275" cy="114300"/>
          </a:xfrm>
        </p:grpSpPr>
        <p:sp>
          <p:nvSpPr>
            <p:cNvPr id="7" name="Oval 6">
              <a:extLst>
                <a:ext uri="{FF2B5EF4-FFF2-40B4-BE49-F238E27FC236}">
                  <a16:creationId xmlns:a16="http://schemas.microsoft.com/office/drawing/2014/main" id="{BF14E129-1970-4994-89E5-F7A67128AFE3}"/>
                </a:ext>
              </a:extLst>
            </p:cNvPr>
            <p:cNvSpPr/>
            <p:nvPr/>
          </p:nvSpPr>
          <p:spPr>
            <a:xfrm>
              <a:off x="933084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Oval 7">
              <a:extLst>
                <a:ext uri="{FF2B5EF4-FFF2-40B4-BE49-F238E27FC236}">
                  <a16:creationId xmlns:a16="http://schemas.microsoft.com/office/drawing/2014/main" id="{593336FA-97B2-4528-88E8-5FF97F86E216}"/>
                </a:ext>
              </a:extLst>
            </p:cNvPr>
            <p:cNvSpPr/>
            <p:nvPr/>
          </p:nvSpPr>
          <p:spPr>
            <a:xfrm>
              <a:off x="951817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Oval 8">
              <a:extLst>
                <a:ext uri="{FF2B5EF4-FFF2-40B4-BE49-F238E27FC236}">
                  <a16:creationId xmlns:a16="http://schemas.microsoft.com/office/drawing/2014/main" id="{8A73C166-FCDF-40AE-8B0D-69C7E2C8573E}"/>
                </a:ext>
              </a:extLst>
            </p:cNvPr>
            <p:cNvSpPr/>
            <p:nvPr/>
          </p:nvSpPr>
          <p:spPr>
            <a:xfrm>
              <a:off x="9705496"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a:extLst>
                <a:ext uri="{FF2B5EF4-FFF2-40B4-BE49-F238E27FC236}">
                  <a16:creationId xmlns:a16="http://schemas.microsoft.com/office/drawing/2014/main" id="{EF418119-E3DD-44B0-A4AF-F8A98EC5863B}"/>
                </a:ext>
              </a:extLst>
            </p:cNvPr>
            <p:cNvSpPr/>
            <p:nvPr/>
          </p:nvSpPr>
          <p:spPr>
            <a:xfrm>
              <a:off x="9892821" y="5054600"/>
              <a:ext cx="114300" cy="1143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3040677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01 Content_2 column">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A46D6285-06A8-4297-915D-0A280359C280}"/>
              </a:ext>
            </a:extLst>
          </p:cNvPr>
          <p:cNvSpPr>
            <a:spLocks noGrp="1"/>
          </p:cNvSpPr>
          <p:nvPr>
            <p:ph type="pic" sz="quarter" idx="10" hasCustomPrompt="1"/>
          </p:nvPr>
        </p:nvSpPr>
        <p:spPr>
          <a:xfrm>
            <a:off x="6836125" y="0"/>
            <a:ext cx="5355875" cy="6858000"/>
          </a:xfrm>
        </p:spPr>
        <p:txBody>
          <a:bodyPr vert="horz" lIns="91440" tIns="45720" rIns="91440" bIns="45720" rtlCol="0" anchor="ctr" anchorCtr="1">
            <a:normAutofit/>
          </a:bodyPr>
          <a:lstStyle>
            <a:lvl1pPr>
              <a:defRPr lang="en-GB" sz="2400">
                <a:solidFill>
                  <a:schemeClr val="tx1"/>
                </a:solidFill>
              </a:defRPr>
            </a:lvl1pPr>
          </a:lstStyle>
          <a:p>
            <a:pPr marL="0" lvl="0" indent="0">
              <a:buNone/>
            </a:pPr>
            <a:r>
              <a:rPr lang="en-US" dirty="0"/>
              <a:t>Insert Image</a:t>
            </a:r>
            <a:endParaRPr lang="en-GB" dirty="0"/>
          </a:p>
        </p:txBody>
      </p:sp>
      <p:sp>
        <p:nvSpPr>
          <p:cNvPr id="14" name="Text Placeholder 12">
            <a:extLst>
              <a:ext uri="{FF2B5EF4-FFF2-40B4-BE49-F238E27FC236}">
                <a16:creationId xmlns:a16="http://schemas.microsoft.com/office/drawing/2014/main" id="{C7F0E85E-786D-44FC-A9C8-8853277D7C38}"/>
              </a:ext>
            </a:extLst>
          </p:cNvPr>
          <p:cNvSpPr>
            <a:spLocks noGrp="1"/>
          </p:cNvSpPr>
          <p:nvPr>
            <p:ph type="body" sz="quarter" idx="12"/>
          </p:nvPr>
        </p:nvSpPr>
        <p:spPr>
          <a:xfrm>
            <a:off x="4386558" y="2717803"/>
            <a:ext cx="2834640" cy="3368675"/>
          </a:xfrm>
        </p:spPr>
        <p:txBody>
          <a:bodyPr vert="horz" wrap="square" lIns="0" tIns="45720" rIns="0" bIns="45720" rtlCol="0" anchor="t">
            <a:noAutofit/>
          </a:bodyPr>
          <a:lstStyle>
            <a:lvl1pPr marL="0" indent="0">
              <a:buNone/>
              <a:defRPr lang="en-US" sz="1400" dirty="0" smtClean="0">
                <a:latin typeface="+mn-lt"/>
                <a:ea typeface="+mj-ea"/>
                <a:cs typeface="+mj-cs"/>
              </a:defRPr>
            </a:lvl1pPr>
          </a:lstStyle>
          <a:p>
            <a:pPr marL="57150" lvl="0" indent="-285750">
              <a:lnSpc>
                <a:spcPct val="100000"/>
              </a:lnSpc>
              <a:spcBef>
                <a:spcPct val="0"/>
              </a:spcBef>
            </a:pPr>
            <a:r>
              <a:rPr lang="en-US"/>
              <a:t>Edit Master text styles</a:t>
            </a:r>
          </a:p>
        </p:txBody>
      </p:sp>
      <p:sp>
        <p:nvSpPr>
          <p:cNvPr id="13" name="Text Placeholder 12">
            <a:extLst>
              <a:ext uri="{FF2B5EF4-FFF2-40B4-BE49-F238E27FC236}">
                <a16:creationId xmlns:a16="http://schemas.microsoft.com/office/drawing/2014/main" id="{B48BA177-B717-42B2-884C-04576C20342D}"/>
              </a:ext>
            </a:extLst>
          </p:cNvPr>
          <p:cNvSpPr>
            <a:spLocks noGrp="1"/>
          </p:cNvSpPr>
          <p:nvPr>
            <p:ph type="body" sz="quarter" idx="11"/>
          </p:nvPr>
        </p:nvSpPr>
        <p:spPr>
          <a:xfrm>
            <a:off x="647700" y="2717803"/>
            <a:ext cx="2834640" cy="3368675"/>
          </a:xfrm>
        </p:spPr>
        <p:txBody>
          <a:bodyPr vert="horz" wrap="square" lIns="0" tIns="45720" rIns="0" bIns="45720" rtlCol="0" anchor="t">
            <a:noAutofit/>
          </a:bodyPr>
          <a:lstStyle>
            <a:lvl1pPr marL="0" indent="0">
              <a:buNone/>
              <a:defRPr lang="en-US" sz="1400" dirty="0" smtClean="0">
                <a:latin typeface="+mn-lt"/>
                <a:ea typeface="+mj-ea"/>
                <a:cs typeface="+mj-cs"/>
              </a:defRPr>
            </a:lvl1pPr>
          </a:lstStyle>
          <a:p>
            <a:pPr marL="57150" lvl="0" indent="-285750">
              <a:lnSpc>
                <a:spcPct val="100000"/>
              </a:lnSpc>
              <a:spcBef>
                <a:spcPct val="0"/>
              </a:spcBef>
            </a:pPr>
            <a:r>
              <a:rPr lang="en-US"/>
              <a:t>Edit Master text styles</a:t>
            </a:r>
          </a:p>
        </p:txBody>
      </p:sp>
      <p:sp>
        <p:nvSpPr>
          <p:cNvPr id="2" name="Title 1">
            <a:extLst>
              <a:ext uri="{FF2B5EF4-FFF2-40B4-BE49-F238E27FC236}">
                <a16:creationId xmlns:a16="http://schemas.microsoft.com/office/drawing/2014/main" id="{2558FCDE-8F3F-4E83-B550-DF944B424F78}"/>
              </a:ext>
            </a:extLst>
          </p:cNvPr>
          <p:cNvSpPr>
            <a:spLocks noGrp="1"/>
          </p:cNvSpPr>
          <p:nvPr>
            <p:ph type="title"/>
          </p:nvPr>
        </p:nvSpPr>
        <p:spPr>
          <a:xfrm>
            <a:off x="633186" y="557439"/>
            <a:ext cx="6891564" cy="830997"/>
          </a:xfrm>
        </p:spPr>
        <p:txBody>
          <a:bodyPr vert="horz" wrap="square" lIns="0" tIns="45720" rIns="91440" bIns="45720" rtlCol="0" anchor="t">
            <a:noAutofit/>
          </a:bodyPr>
          <a:lstStyle>
            <a:lvl1pPr>
              <a:defRPr lang="en-GB" sz="2400">
                <a:latin typeface="Corbel" panose="020B0503020204020204" pitchFamily="34" charset="0"/>
              </a:defRPr>
            </a:lvl1pPr>
          </a:lstStyle>
          <a:p>
            <a:pPr lvl="0">
              <a:lnSpc>
                <a:spcPct val="100000"/>
              </a:lnSpc>
            </a:pPr>
            <a:r>
              <a:rPr lang="en-US"/>
              <a:t>Click to edit Master title style</a:t>
            </a:r>
            <a:endParaRPr lang="en-GB" dirty="0"/>
          </a:p>
        </p:txBody>
      </p:sp>
      <p:sp>
        <p:nvSpPr>
          <p:cNvPr id="16" name="Content Placeholder 15">
            <a:extLst>
              <a:ext uri="{FF2B5EF4-FFF2-40B4-BE49-F238E27FC236}">
                <a16:creationId xmlns:a16="http://schemas.microsoft.com/office/drawing/2014/main" id="{C1ABB07C-6957-412E-9A87-72242AA3EE85}"/>
              </a:ext>
            </a:extLst>
          </p:cNvPr>
          <p:cNvSpPr>
            <a:spLocks noGrp="1"/>
          </p:cNvSpPr>
          <p:nvPr>
            <p:ph sz="quarter" idx="13" hasCustomPrompt="1"/>
          </p:nvPr>
        </p:nvSpPr>
        <p:spPr>
          <a:xfrm>
            <a:off x="1906451" y="1981200"/>
            <a:ext cx="548640" cy="548640"/>
          </a:xfrm>
        </p:spPr>
        <p:txBody>
          <a:bodyPr lIns="0" tIns="0" rIns="0" bIns="0" anchor="ctr">
            <a:noAutofit/>
          </a:bodyPr>
          <a:lstStyle>
            <a:lvl1pPr marL="0" indent="0" algn="ctr">
              <a:buNone/>
              <a:defRPr sz="1400"/>
            </a:lvl1pPr>
          </a:lstStyle>
          <a:p>
            <a:pPr lvl="0"/>
            <a:r>
              <a:rPr lang="en-US" dirty="0"/>
              <a:t>Icon</a:t>
            </a:r>
            <a:endParaRPr lang="en-GB" dirty="0"/>
          </a:p>
        </p:txBody>
      </p:sp>
      <p:sp>
        <p:nvSpPr>
          <p:cNvPr id="17" name="Content Placeholder 15">
            <a:extLst>
              <a:ext uri="{FF2B5EF4-FFF2-40B4-BE49-F238E27FC236}">
                <a16:creationId xmlns:a16="http://schemas.microsoft.com/office/drawing/2014/main" id="{6DF8CB66-232E-4CE3-96FC-CE37C74994E1}"/>
              </a:ext>
            </a:extLst>
          </p:cNvPr>
          <p:cNvSpPr>
            <a:spLocks noGrp="1"/>
          </p:cNvSpPr>
          <p:nvPr>
            <p:ph sz="quarter" idx="14" hasCustomPrompt="1"/>
          </p:nvPr>
        </p:nvSpPr>
        <p:spPr>
          <a:xfrm>
            <a:off x="5645309" y="1981200"/>
            <a:ext cx="548640" cy="548640"/>
          </a:xfrm>
        </p:spPr>
        <p:txBody>
          <a:bodyPr lIns="0" tIns="0" rIns="0" bIns="0" anchor="ctr">
            <a:noAutofit/>
          </a:bodyPr>
          <a:lstStyle>
            <a:lvl1pPr marL="0" indent="0" algn="ctr">
              <a:buNone/>
              <a:defRPr sz="1400"/>
            </a:lvl1pPr>
          </a:lstStyle>
          <a:p>
            <a:pPr lvl="0"/>
            <a:r>
              <a:rPr lang="en-US" dirty="0"/>
              <a:t>Icon</a:t>
            </a:r>
            <a:endParaRPr lang="en-GB" dirty="0"/>
          </a:p>
        </p:txBody>
      </p:sp>
      <p:sp>
        <p:nvSpPr>
          <p:cNvPr id="18" name="Slide Number Placeholder 7">
            <a:extLst>
              <a:ext uri="{FF2B5EF4-FFF2-40B4-BE49-F238E27FC236}">
                <a16:creationId xmlns:a16="http://schemas.microsoft.com/office/drawing/2014/main" id="{8728750D-82C7-4A8D-A7C7-554934667964}"/>
              </a:ext>
            </a:extLst>
          </p:cNvPr>
          <p:cNvSpPr>
            <a:spLocks noGrp="1"/>
          </p:cNvSpPr>
          <p:nvPr>
            <p:ph type="sldNum" sz="quarter" idx="4"/>
          </p:nvPr>
        </p:nvSpPr>
        <p:spPr>
          <a:xfrm>
            <a:off x="11091210" y="6189345"/>
            <a:ext cx="600974" cy="395243"/>
          </a:xfrm>
          <a:prstGeom prst="rect">
            <a:avLst/>
          </a:prstGeom>
        </p:spPr>
        <p:txBody>
          <a:bodyPr vert="horz" lIns="0" tIns="0" rIns="0" bIns="0" rtlCol="0" anchor="ctr"/>
          <a:lstStyle>
            <a:lvl1pPr>
              <a:defRPr lang="en-GB" sz="1200" smtClean="0">
                <a:solidFill>
                  <a:schemeClr val="bg1"/>
                </a:solidFill>
              </a:defRPr>
            </a:lvl1pPr>
          </a:lstStyle>
          <a:p>
            <a:pPr algn="ctr"/>
            <a:fld id="{817179DE-9BF3-494C-804F-0C7C90AC8700}" type="slidenum">
              <a:rPr lang="en-GB" smtClean="0"/>
              <a:pPr algn="ctr"/>
              <a:t>‹#›</a:t>
            </a:fld>
            <a:endParaRPr lang="en-GB" dirty="0"/>
          </a:p>
        </p:txBody>
      </p:sp>
    </p:spTree>
    <p:extLst>
      <p:ext uri="{BB962C8B-B14F-4D97-AF65-F5344CB8AC3E}">
        <p14:creationId xmlns:p14="http://schemas.microsoft.com/office/powerpoint/2010/main" val="195188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0583D68-219C-4F7C-B6C0-3BB7B1CAD377}" type="datetime1">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12774640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C46DC3-5799-42C6-91C3-C32A484AEA39}" type="datetime1">
              <a:rPr lang="en-US" smtClean="0"/>
              <a:t>8/5/2020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57776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9AD3533-5D81-4075-AA39-0B057C49E40C}" type="datetime1">
              <a:rPr lang="en-US" smtClean="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833234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9465EBA-6D91-4A7F-9D7E-8A406C0D1741}" type="datetime1">
              <a:rPr lang="en-US" smtClean="0"/>
              <a:t>8/5/2020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857550000"/>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EC149D-6DEE-4F56-92CD-A02F21842B9F}" type="datetime1">
              <a:rPr lang="en-US" smtClean="0"/>
              <a:t>8/5/2020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878087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50378-A725-4BB3-A698-2DB46EB847D2}" type="datetime1">
              <a:rPr lang="en-US" smtClean="0"/>
              <a:t>8/5/2020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t>‹#›</a:t>
            </a:fld>
            <a:endParaRPr lang="en-US" dirty="0"/>
          </a:p>
        </p:txBody>
      </p:sp>
    </p:spTree>
    <p:extLst>
      <p:ext uri="{BB962C8B-B14F-4D97-AF65-F5344CB8AC3E}">
        <p14:creationId xmlns:p14="http://schemas.microsoft.com/office/powerpoint/2010/main" val="272646815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D7BB0437-841D-4794-B0B3-2023F5C2A51F}" type="datetime1">
              <a:rPr lang="en-US" smtClean="0"/>
              <a:t>8/5/2020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2595833804"/>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20000"/>
              <a:lumOff val="8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2A90678D-A552-4236-B84B-2FD1D5A8CC83}" type="datetime1">
              <a:rPr lang="en-US" smtClean="0"/>
              <a:t>8/5/2020</a:t>
            </a:fld>
            <a:endParaRPr lang="en-US" dirty="0"/>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dirty="0"/>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8A7A6979-0714-4377-B894-6BE4C2D6E202}" type="slidenum">
              <a:rPr lang="en-US" smtClean="0"/>
              <a:t>‹#›</a:t>
            </a:fld>
            <a:endParaRPr lang="en-US" dirty="0"/>
          </a:p>
        </p:txBody>
      </p:sp>
    </p:spTree>
    <p:extLst>
      <p:ext uri="{BB962C8B-B14F-4D97-AF65-F5344CB8AC3E}">
        <p14:creationId xmlns:p14="http://schemas.microsoft.com/office/powerpoint/2010/main" val="112531814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69465EBA-6D91-4A7F-9D7E-8A406C0D1741}" type="datetime1">
              <a:rPr lang="en-US" smtClean="0"/>
              <a:t>8/5/2020</a:t>
            </a:fld>
            <a:endParaRPr lang="en-US" dirty="0"/>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908020673"/>
      </p:ext>
    </p:extLst>
  </p:cSld>
  <p:clrMap bg1="lt1" tx1="dk1" bg2="lt2" tx2="dk2" accent1="accent1" accent2="accent2" accent3="accent3" accent4="accent4" accent5="accent5" accent6="accent6" hlink="hlink" folHlink="folHlink"/>
  <p:sldLayoutIdLst>
    <p:sldLayoutId id="2147483950" r:id="rId1"/>
    <p:sldLayoutId id="2147483951" r:id="rId2"/>
    <p:sldLayoutId id="2147483952" r:id="rId3"/>
    <p:sldLayoutId id="2147483953" r:id="rId4"/>
    <p:sldLayoutId id="2147483954" r:id="rId5"/>
    <p:sldLayoutId id="2147483955" r:id="rId6"/>
    <p:sldLayoutId id="2147483956" r:id="rId7"/>
    <p:sldLayoutId id="2147483957" r:id="rId8"/>
    <p:sldLayoutId id="2147483958" r:id="rId9"/>
    <p:sldLayoutId id="2147483959" r:id="rId10"/>
    <p:sldLayoutId id="2147483960" r:id="rId11"/>
    <p:sldLayoutId id="2147483961" r:id="rId12"/>
    <p:sldLayoutId id="2147483962" r:id="rId13"/>
  </p:sldLayoutIdLst>
  <p:hf hdr="0" ft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s://www.rivervalley.edu/admissions/tuition-fees/tuition-and-fee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rivervalley.edu/program/nursing-licensed-practical-nurse-lpn/"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atitesting.com/ati_store/product.aspx?zpid=1528" TargetMode="External"/><Relationship Id="rId2" Type="http://schemas.openxmlformats.org/officeDocument/2006/relationships/image" Target="../media/image26.jpeg"/><Relationship Id="rId1" Type="http://schemas.openxmlformats.org/officeDocument/2006/relationships/slideLayout" Target="../slideLayouts/slideLayout13.xml"/><Relationship Id="rId4" Type="http://schemas.openxmlformats.org/officeDocument/2006/relationships/hyperlink" Target="https://www.ed2go.com/rivervalley/SearchResults.aspx?SearchTerms=tea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7.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6.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hyperlink" Target="mailto:sgroenewold@ccsnh.edu"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5.jp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rivervalley.edu/admissions/welcome/" TargetMode="External"/><Relationship Id="rId1" Type="http://schemas.openxmlformats.org/officeDocument/2006/relationships/slideLayout" Target="../slideLayouts/slideLayout2.xml"/><Relationship Id="rId4" Type="http://schemas.openxmlformats.org/officeDocument/2006/relationships/image" Target="../media/image13.sv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97EBF-A30C-4318-BA44-E768E4C746FE}"/>
              </a:ext>
            </a:extLst>
          </p:cNvPr>
          <p:cNvSpPr>
            <a:spLocks noGrp="1"/>
          </p:cNvSpPr>
          <p:nvPr>
            <p:ph type="ctrTitle"/>
          </p:nvPr>
        </p:nvSpPr>
        <p:spPr>
          <a:xfrm>
            <a:off x="603504" y="770467"/>
            <a:ext cx="6608963" cy="3352800"/>
          </a:xfrm>
        </p:spPr>
        <p:txBody>
          <a:bodyPr>
            <a:normAutofit/>
          </a:bodyPr>
          <a:lstStyle/>
          <a:p>
            <a:r>
              <a:rPr lang="en-US" sz="2900" b="1" dirty="0"/>
              <a:t>River Valley Community College</a:t>
            </a:r>
            <a:br>
              <a:rPr lang="en-US" sz="2900" b="1" dirty="0"/>
            </a:br>
            <a:br>
              <a:rPr lang="en-US" sz="2900" b="1" dirty="0"/>
            </a:br>
            <a:r>
              <a:rPr lang="en-US" sz="2900" b="1" i="1" dirty="0"/>
              <a:t>Associate of Science Degree in Nursing</a:t>
            </a:r>
            <a:br>
              <a:rPr lang="en-US" sz="2900" b="1" i="1" dirty="0"/>
            </a:br>
            <a:r>
              <a:rPr lang="en-US" sz="2900" b="1" i="1" dirty="0"/>
              <a:t> </a:t>
            </a:r>
            <a:br>
              <a:rPr lang="en-US" sz="2900" b="1" i="1" dirty="0"/>
            </a:br>
            <a:r>
              <a:rPr lang="en-US" sz="2900" b="1" dirty="0"/>
              <a:t>Informational Session Presentation</a:t>
            </a:r>
          </a:p>
        </p:txBody>
      </p:sp>
      <p:sp>
        <p:nvSpPr>
          <p:cNvPr id="36" name="Rectangle 38">
            <a:extLst>
              <a:ext uri="{FF2B5EF4-FFF2-40B4-BE49-F238E27FC236}">
                <a16:creationId xmlns:a16="http://schemas.microsoft.com/office/drawing/2014/main" id="{8FC30999-3FAF-458A-B0F2-636E26140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2944" y="0"/>
            <a:ext cx="463905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Graphic 29" descr="Education">
            <a:extLst>
              <a:ext uri="{FF2B5EF4-FFF2-40B4-BE49-F238E27FC236}">
                <a16:creationId xmlns:a16="http://schemas.microsoft.com/office/drawing/2014/main" id="{833ADC49-60EB-479C-8F54-FC1AF88F7CC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96408" y="1742701"/>
            <a:ext cx="3352128" cy="3352128"/>
          </a:xfrm>
          <a:prstGeom prst="rect">
            <a:avLst/>
          </a:prstGeom>
        </p:spPr>
      </p:pic>
      <p:sp>
        <p:nvSpPr>
          <p:cNvPr id="4" name="Slide Number Placeholder 3">
            <a:extLst>
              <a:ext uri="{FF2B5EF4-FFF2-40B4-BE49-F238E27FC236}">
                <a16:creationId xmlns:a16="http://schemas.microsoft.com/office/drawing/2014/main" id="{7BCF756D-BB05-4772-B608-D72A9D8EE382}"/>
              </a:ext>
            </a:extLst>
          </p:cNvPr>
          <p:cNvSpPr>
            <a:spLocks noGrp="1"/>
          </p:cNvSpPr>
          <p:nvPr>
            <p:ph type="sldNum" sz="quarter" idx="12"/>
          </p:nvPr>
        </p:nvSpPr>
        <p:spPr>
          <a:xfrm>
            <a:off x="8763926" y="5876412"/>
            <a:ext cx="2926080" cy="1397039"/>
          </a:xfrm>
          <a:prstGeom prst="ellipse">
            <a:avLst/>
          </a:prstGeom>
        </p:spPr>
        <p:txBody>
          <a:bodyPr>
            <a:normAutofit/>
          </a:bodyPr>
          <a:lstStyle/>
          <a:p>
            <a:pPr>
              <a:lnSpc>
                <a:spcPct val="90000"/>
              </a:lnSpc>
              <a:spcAft>
                <a:spcPts val="600"/>
              </a:spcAft>
            </a:pPr>
            <a:fld id="{8A7A6979-0714-4377-B894-6BE4C2D6E202}" type="slidenum">
              <a:rPr lang="en-US" sz="6400">
                <a:solidFill>
                  <a:schemeClr val="accent1">
                    <a:alpha val="25000"/>
                  </a:schemeClr>
                </a:solidFill>
              </a:rPr>
              <a:pPr>
                <a:lnSpc>
                  <a:spcPct val="90000"/>
                </a:lnSpc>
                <a:spcAft>
                  <a:spcPts val="600"/>
                </a:spcAft>
              </a:pPr>
              <a:t>1</a:t>
            </a:fld>
            <a:endParaRPr lang="en-US" sz="6400">
              <a:solidFill>
                <a:schemeClr val="accent1">
                  <a:alpha val="25000"/>
                </a:schemeClr>
              </a:solidFill>
            </a:endParaRPr>
          </a:p>
        </p:txBody>
      </p:sp>
    </p:spTree>
    <p:extLst>
      <p:ext uri="{BB962C8B-B14F-4D97-AF65-F5344CB8AC3E}">
        <p14:creationId xmlns:p14="http://schemas.microsoft.com/office/powerpoint/2010/main" val="4110924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0819E-ED9D-46E6-A2B1-F84B55ADD31F}"/>
              </a:ext>
            </a:extLst>
          </p:cNvPr>
          <p:cNvSpPr>
            <a:spLocks noGrp="1"/>
          </p:cNvSpPr>
          <p:nvPr>
            <p:ph type="title"/>
          </p:nvPr>
        </p:nvSpPr>
        <p:spPr>
          <a:xfrm>
            <a:off x="255495" y="0"/>
            <a:ext cx="7253314" cy="1658198"/>
          </a:xfrm>
        </p:spPr>
        <p:txBody>
          <a:bodyPr>
            <a:normAutofit/>
          </a:bodyPr>
          <a:lstStyle/>
          <a:p>
            <a:r>
              <a:rPr lang="en-US" sz="5000" dirty="0"/>
              <a:t>ASN Program FAQ’s</a:t>
            </a:r>
          </a:p>
        </p:txBody>
      </p:sp>
      <p:sp>
        <p:nvSpPr>
          <p:cNvPr id="3" name="Content Placeholder 2">
            <a:extLst>
              <a:ext uri="{FF2B5EF4-FFF2-40B4-BE49-F238E27FC236}">
                <a16:creationId xmlns:a16="http://schemas.microsoft.com/office/drawing/2014/main" id="{D7982007-F7F4-4ADA-96D2-E286A6150E77}"/>
              </a:ext>
            </a:extLst>
          </p:cNvPr>
          <p:cNvSpPr>
            <a:spLocks noGrp="1"/>
          </p:cNvSpPr>
          <p:nvPr>
            <p:ph idx="1"/>
          </p:nvPr>
        </p:nvSpPr>
        <p:spPr>
          <a:xfrm>
            <a:off x="94129" y="1277470"/>
            <a:ext cx="9547411" cy="5329493"/>
          </a:xfrm>
        </p:spPr>
        <p:txBody>
          <a:bodyPr>
            <a:noAutofit/>
          </a:bodyPr>
          <a:lstStyle/>
          <a:p>
            <a:pPr marL="0" indent="0">
              <a:buNone/>
            </a:pPr>
            <a:r>
              <a:rPr lang="en-US" sz="2000" b="1" dirty="0"/>
              <a:t>1. Will general education courses transfer?</a:t>
            </a:r>
          </a:p>
          <a:p>
            <a:pPr marL="0" indent="0">
              <a:buNone/>
            </a:pPr>
            <a:r>
              <a:rPr lang="en-US" sz="2000" dirty="0"/>
              <a:t>Once RVCC receives official transcripts, a transfer evaluation is completed. All general education courses must be achieved with a grade of “C” or higher. Science courses must be current within the last 10 years.</a:t>
            </a:r>
          </a:p>
          <a:p>
            <a:pPr marL="0" indent="0">
              <a:buNone/>
            </a:pPr>
            <a:r>
              <a:rPr lang="en-US" sz="2000" b="1" dirty="0"/>
              <a:t>2. What will my schedule be like?</a:t>
            </a:r>
          </a:p>
          <a:p>
            <a:pPr marL="0" indent="0">
              <a:buNone/>
            </a:pPr>
            <a:r>
              <a:rPr lang="en-US" sz="2000" dirty="0"/>
              <a:t>Students will have laboratory, classroom, and clinical requirements Tuesdays through Fridays each semester, although, depending upon clinical site availability, Mondays and Saturdays may be used. This schedule is non-negotiable. </a:t>
            </a:r>
          </a:p>
          <a:p>
            <a:pPr marL="0" indent="0">
              <a:buNone/>
            </a:pPr>
            <a:r>
              <a:rPr lang="en-US" sz="2000" b="1" dirty="0"/>
              <a:t>3. Am I able to work?</a:t>
            </a:r>
          </a:p>
          <a:p>
            <a:pPr marL="0" indent="0">
              <a:buNone/>
            </a:pPr>
            <a:r>
              <a:rPr lang="en-US" sz="2000" dirty="0"/>
              <a:t>Yes; however, it is recommended that you do not work greater than 20 hours per semester.</a:t>
            </a:r>
          </a:p>
          <a:p>
            <a:pPr marL="0" indent="0">
              <a:buNone/>
            </a:pPr>
            <a:r>
              <a:rPr lang="en-US" sz="2000" b="1" dirty="0"/>
              <a:t>4. What is the cost to attend RVCC? </a:t>
            </a:r>
          </a:p>
          <a:p>
            <a:pPr marL="0" indent="0">
              <a:buNone/>
            </a:pPr>
            <a:r>
              <a:rPr lang="en-US" sz="2000" dirty="0"/>
              <a:t>Please see this link: </a:t>
            </a:r>
            <a:r>
              <a:rPr lang="en-US" sz="2000" dirty="0">
                <a:hlinkClick r:id="rId2"/>
              </a:rPr>
              <a:t>https://www.rivervalley.edu/admissions/tuition-fees/tuition-and-fees</a:t>
            </a:r>
            <a:endParaRPr lang="en-US" sz="2000" dirty="0"/>
          </a:p>
          <a:p>
            <a:pPr marL="0" indent="0">
              <a:buNone/>
            </a:pPr>
            <a:r>
              <a:rPr lang="en-US" sz="2000" b="1" dirty="0"/>
              <a:t>5. Are my courses transferrable to a Bachelor’s Degree?</a:t>
            </a:r>
          </a:p>
          <a:p>
            <a:pPr marL="0" indent="0">
              <a:buNone/>
            </a:pPr>
            <a:r>
              <a:rPr lang="en-US" sz="2000" dirty="0"/>
              <a:t>Absolutely! RVCC has some articulation agreements with colleges granting baccalaureate degrees  in nursing for reduced cost to RVCC graduates</a:t>
            </a:r>
            <a:r>
              <a:rPr lang="en-US" sz="2000" b="1" dirty="0"/>
              <a:t>. </a:t>
            </a:r>
            <a:endParaRPr lang="en-US" sz="2000" dirty="0"/>
          </a:p>
        </p:txBody>
      </p:sp>
      <p:pic>
        <p:nvPicPr>
          <p:cNvPr id="5" name="Picture 4" descr="A group of people posing for a photo&#10;&#10;Description generated with very high confidence">
            <a:extLst>
              <a:ext uri="{FF2B5EF4-FFF2-40B4-BE49-F238E27FC236}">
                <a16:creationId xmlns:a16="http://schemas.microsoft.com/office/drawing/2014/main" id="{53F51469-16EB-4C32-AD2D-E2E4292A9F19}"/>
              </a:ext>
            </a:extLst>
          </p:cNvPr>
          <p:cNvPicPr>
            <a:picLocks noChangeAspect="1"/>
          </p:cNvPicPr>
          <p:nvPr/>
        </p:nvPicPr>
        <p:blipFill>
          <a:blip r:embed="rId3"/>
          <a:stretch>
            <a:fillRect/>
          </a:stretch>
        </p:blipFill>
        <p:spPr>
          <a:xfrm>
            <a:off x="9630643" y="581254"/>
            <a:ext cx="2186833" cy="1804137"/>
          </a:xfrm>
          <a:prstGeom prst="rect">
            <a:avLst/>
          </a:prstGeom>
        </p:spPr>
      </p:pic>
      <p:sp>
        <p:nvSpPr>
          <p:cNvPr id="4" name="Slide Number Placeholder 3">
            <a:extLst>
              <a:ext uri="{FF2B5EF4-FFF2-40B4-BE49-F238E27FC236}">
                <a16:creationId xmlns:a16="http://schemas.microsoft.com/office/drawing/2014/main" id="{EAB2C91B-9A56-4118-BD66-9666C3622F99}"/>
              </a:ext>
            </a:extLst>
          </p:cNvPr>
          <p:cNvSpPr>
            <a:spLocks noGrp="1"/>
          </p:cNvSpPr>
          <p:nvPr>
            <p:ph type="sldNum" sz="quarter" idx="12"/>
          </p:nvPr>
        </p:nvSpPr>
        <p:spPr>
          <a:xfrm>
            <a:off x="8763926" y="5876412"/>
            <a:ext cx="2926080" cy="1397039"/>
          </a:xfrm>
        </p:spPr>
        <p:txBody>
          <a:bodyPr>
            <a:normAutofit/>
          </a:bodyPr>
          <a:lstStyle/>
          <a:p>
            <a:pPr>
              <a:lnSpc>
                <a:spcPct val="90000"/>
              </a:lnSpc>
              <a:spcAft>
                <a:spcPts val="600"/>
              </a:spcAft>
            </a:pPr>
            <a:fld id="{8A7A6979-0714-4377-B894-6BE4C2D6E202}" type="slidenum">
              <a:rPr lang="en-US" sz="9500">
                <a:solidFill>
                  <a:schemeClr val="accent1">
                    <a:alpha val="45000"/>
                  </a:schemeClr>
                </a:solidFill>
              </a:rPr>
              <a:pPr>
                <a:lnSpc>
                  <a:spcPct val="90000"/>
                </a:lnSpc>
                <a:spcAft>
                  <a:spcPts val="600"/>
                </a:spcAft>
              </a:pPr>
              <a:t>10</a:t>
            </a:fld>
            <a:endParaRPr lang="en-US" sz="9500">
              <a:solidFill>
                <a:schemeClr val="accent1">
                  <a:alpha val="45000"/>
                </a:schemeClr>
              </a:solidFill>
            </a:endParaRPr>
          </a:p>
        </p:txBody>
      </p:sp>
    </p:spTree>
    <p:extLst>
      <p:ext uri="{BB962C8B-B14F-4D97-AF65-F5344CB8AC3E}">
        <p14:creationId xmlns:p14="http://schemas.microsoft.com/office/powerpoint/2010/main" val="2368048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8413401-BF30-4E82-B04D-2791AE40EBFD}"/>
              </a:ext>
            </a:extLst>
          </p:cNvPr>
          <p:cNvSpPr>
            <a:spLocks noGrp="1"/>
          </p:cNvSpPr>
          <p:nvPr>
            <p:ph idx="1"/>
          </p:nvPr>
        </p:nvSpPr>
        <p:spPr>
          <a:xfrm>
            <a:off x="7851240" y="1001493"/>
            <a:ext cx="3706761" cy="3864732"/>
          </a:xfrm>
        </p:spPr>
        <p:txBody>
          <a:bodyPr>
            <a:normAutofit fontScale="92500" lnSpcReduction="20000"/>
          </a:bodyPr>
          <a:lstStyle/>
          <a:p>
            <a:pPr marL="0" indent="0">
              <a:buNone/>
            </a:pPr>
            <a:r>
              <a:rPr lang="en-US" sz="2800" b="1" dirty="0"/>
              <a:t>Q: What is the difference between and RN and an LPN?</a:t>
            </a:r>
          </a:p>
          <a:p>
            <a:pPr marL="0" indent="0">
              <a:buNone/>
            </a:pPr>
            <a:endParaRPr lang="en-US" sz="2800" b="1" dirty="0"/>
          </a:p>
          <a:p>
            <a:pPr marL="0" indent="0">
              <a:buNone/>
            </a:pPr>
            <a:r>
              <a:rPr lang="en-US" sz="2800" b="1" dirty="0"/>
              <a:t>If you are interested in pursuing an LPN certificate, details are here: </a:t>
            </a:r>
          </a:p>
          <a:p>
            <a:pPr marL="0" indent="0">
              <a:buNone/>
            </a:pPr>
            <a:r>
              <a:rPr lang="en-US" sz="2800" b="1" dirty="0">
                <a:hlinkClick r:id="rId2"/>
              </a:rPr>
              <a:t>https://www.rivervalley.edu/program/nursing-licensed-practical-nurse-lpn/</a:t>
            </a:r>
            <a:endParaRPr lang="en-US" sz="2800" b="1" dirty="0"/>
          </a:p>
          <a:p>
            <a:pPr marL="0" indent="0">
              <a:buNone/>
            </a:pPr>
            <a:endParaRPr lang="en-US" sz="2000" dirty="0"/>
          </a:p>
          <a:p>
            <a:pPr marL="0" indent="0">
              <a:buNone/>
            </a:pPr>
            <a:endParaRPr lang="en-US" sz="2000" dirty="0"/>
          </a:p>
        </p:txBody>
      </p:sp>
      <p:sp>
        <p:nvSpPr>
          <p:cNvPr id="4" name="Slide Number Placeholder 3">
            <a:extLst>
              <a:ext uri="{FF2B5EF4-FFF2-40B4-BE49-F238E27FC236}">
                <a16:creationId xmlns:a16="http://schemas.microsoft.com/office/drawing/2014/main" id="{9467E3E2-B314-4C9D-8FC0-E3BC5CDE6DF6}"/>
              </a:ext>
            </a:extLst>
          </p:cNvPr>
          <p:cNvSpPr>
            <a:spLocks noGrp="1"/>
          </p:cNvSpPr>
          <p:nvPr>
            <p:ph type="sldNum" sz="quarter" idx="12"/>
          </p:nvPr>
        </p:nvSpPr>
        <p:spPr>
          <a:xfrm>
            <a:off x="8763926" y="5876412"/>
            <a:ext cx="2926080" cy="1397039"/>
          </a:xfrm>
        </p:spPr>
        <p:txBody>
          <a:bodyPr>
            <a:normAutofit/>
          </a:bodyPr>
          <a:lstStyle/>
          <a:p>
            <a:pPr>
              <a:lnSpc>
                <a:spcPct val="90000"/>
              </a:lnSpc>
              <a:spcAft>
                <a:spcPts val="600"/>
              </a:spcAft>
            </a:pPr>
            <a:fld id="{8A7A6979-0714-4377-B894-6BE4C2D6E202}" type="slidenum">
              <a:rPr lang="en-US" sz="9500"/>
              <a:pPr>
                <a:lnSpc>
                  <a:spcPct val="90000"/>
                </a:lnSpc>
                <a:spcAft>
                  <a:spcPts val="600"/>
                </a:spcAft>
              </a:pPr>
              <a:t>11</a:t>
            </a:fld>
            <a:endParaRPr lang="en-US" sz="9500"/>
          </a:p>
        </p:txBody>
      </p:sp>
      <p:graphicFrame>
        <p:nvGraphicFramePr>
          <p:cNvPr id="5" name="Table 4">
            <a:extLst>
              <a:ext uri="{FF2B5EF4-FFF2-40B4-BE49-F238E27FC236}">
                <a16:creationId xmlns:a16="http://schemas.microsoft.com/office/drawing/2014/main" id="{51506F31-FD1F-4AB6-82F6-B7D7E3D40E48}"/>
              </a:ext>
            </a:extLst>
          </p:cNvPr>
          <p:cNvGraphicFramePr>
            <a:graphicFrameLocks noGrp="1"/>
          </p:cNvGraphicFramePr>
          <p:nvPr>
            <p:extLst>
              <p:ext uri="{D42A27DB-BD31-4B8C-83A1-F6EECF244321}">
                <p14:modId xmlns:p14="http://schemas.microsoft.com/office/powerpoint/2010/main" val="1428613588"/>
              </p:ext>
            </p:extLst>
          </p:nvPr>
        </p:nvGraphicFramePr>
        <p:xfrm>
          <a:off x="633999" y="1001493"/>
          <a:ext cx="6912218" cy="4865278"/>
        </p:xfrm>
        <a:graphic>
          <a:graphicData uri="http://schemas.openxmlformats.org/drawingml/2006/table">
            <a:tbl>
              <a:tblPr firstRow="1" firstCol="1" bandRow="1">
                <a:tableStyleId>{8799B23B-EC83-4686-B30A-512413B5E67A}</a:tableStyleId>
              </a:tblPr>
              <a:tblGrid>
                <a:gridCol w="3456109">
                  <a:extLst>
                    <a:ext uri="{9D8B030D-6E8A-4147-A177-3AD203B41FA5}">
                      <a16:colId xmlns:a16="http://schemas.microsoft.com/office/drawing/2014/main" val="3733369858"/>
                    </a:ext>
                  </a:extLst>
                </a:gridCol>
                <a:gridCol w="3456109">
                  <a:extLst>
                    <a:ext uri="{9D8B030D-6E8A-4147-A177-3AD203B41FA5}">
                      <a16:colId xmlns:a16="http://schemas.microsoft.com/office/drawing/2014/main" val="2424509257"/>
                    </a:ext>
                  </a:extLst>
                </a:gridCol>
              </a:tblGrid>
              <a:tr h="286180">
                <a:tc gridSpan="2">
                  <a:txBody>
                    <a:bodyPr/>
                    <a:lstStyle/>
                    <a:p>
                      <a:pPr marL="0" marR="0" algn="ctr">
                        <a:lnSpc>
                          <a:spcPct val="107000"/>
                        </a:lnSpc>
                        <a:spcBef>
                          <a:spcPts val="0"/>
                        </a:spcBef>
                        <a:spcAft>
                          <a:spcPts val="0"/>
                        </a:spcAft>
                      </a:pPr>
                      <a:r>
                        <a:rPr lang="en-US" sz="1600">
                          <a:effectLst/>
                        </a:rPr>
                        <a:t>LPN vs RN: which is right for me?</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tc hMerge="1">
                  <a:txBody>
                    <a:bodyPr/>
                    <a:lstStyle/>
                    <a:p>
                      <a:endParaRPr lang="en-US"/>
                    </a:p>
                  </a:txBody>
                  <a:tcPr/>
                </a:tc>
                <a:extLst>
                  <a:ext uri="{0D108BD9-81ED-4DB2-BD59-A6C34878D82A}">
                    <a16:rowId xmlns:a16="http://schemas.microsoft.com/office/drawing/2014/main" val="3630044831"/>
                  </a:ext>
                </a:extLst>
              </a:tr>
              <a:tr h="321111">
                <a:tc>
                  <a:txBody>
                    <a:bodyPr/>
                    <a:lstStyle/>
                    <a:p>
                      <a:pPr marL="0" marR="0" algn="ctr">
                        <a:lnSpc>
                          <a:spcPct val="107000"/>
                        </a:lnSpc>
                        <a:spcBef>
                          <a:spcPts val="0"/>
                        </a:spcBef>
                        <a:spcAft>
                          <a:spcPts val="0"/>
                        </a:spcAft>
                      </a:pPr>
                      <a:r>
                        <a:rPr lang="en-US" sz="1800" b="0">
                          <a:effectLst/>
                        </a:rPr>
                        <a:t>LPN</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tc>
                  <a:txBody>
                    <a:bodyPr/>
                    <a:lstStyle/>
                    <a:p>
                      <a:pPr marL="0" marR="0" algn="ctr">
                        <a:lnSpc>
                          <a:spcPct val="107000"/>
                        </a:lnSpc>
                        <a:spcBef>
                          <a:spcPts val="0"/>
                        </a:spcBef>
                        <a:spcAft>
                          <a:spcPts val="0"/>
                        </a:spcAft>
                      </a:pPr>
                      <a:r>
                        <a:rPr lang="en-US" sz="1800">
                          <a:effectLst/>
                        </a:rPr>
                        <a:t>RN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extLst>
                  <a:ext uri="{0D108BD9-81ED-4DB2-BD59-A6C34878D82A}">
                    <a16:rowId xmlns:a16="http://schemas.microsoft.com/office/drawing/2014/main" val="168509954"/>
                  </a:ext>
                </a:extLst>
              </a:tr>
              <a:tr h="615825">
                <a:tc>
                  <a:txBody>
                    <a:bodyPr/>
                    <a:lstStyle/>
                    <a:p>
                      <a:pPr marL="0" marR="0">
                        <a:lnSpc>
                          <a:spcPct val="107000"/>
                        </a:lnSpc>
                        <a:spcBef>
                          <a:spcPts val="0"/>
                        </a:spcBef>
                        <a:spcAft>
                          <a:spcPts val="0"/>
                        </a:spcAft>
                      </a:pPr>
                      <a:r>
                        <a:rPr lang="en-US" sz="1800" b="0">
                          <a:effectLst/>
                        </a:rPr>
                        <a:t>May be completed in as few as 3 semesters</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tc>
                  <a:txBody>
                    <a:bodyPr/>
                    <a:lstStyle/>
                    <a:p>
                      <a:pPr marL="0" marR="0">
                        <a:lnSpc>
                          <a:spcPct val="107000"/>
                        </a:lnSpc>
                        <a:spcBef>
                          <a:spcPts val="0"/>
                        </a:spcBef>
                        <a:spcAft>
                          <a:spcPts val="0"/>
                        </a:spcAft>
                      </a:pPr>
                      <a:r>
                        <a:rPr lang="en-US" sz="1800">
                          <a:effectLst/>
                        </a:rPr>
                        <a:t>May be completed in as few as 4 semesters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extLst>
                  <a:ext uri="{0D108BD9-81ED-4DB2-BD59-A6C34878D82A}">
                    <a16:rowId xmlns:a16="http://schemas.microsoft.com/office/drawing/2014/main" val="1983645227"/>
                  </a:ext>
                </a:extLst>
              </a:tr>
              <a:tr h="615825">
                <a:tc>
                  <a:txBody>
                    <a:bodyPr/>
                    <a:lstStyle/>
                    <a:p>
                      <a:pPr marL="0" marR="0" algn="ctr">
                        <a:lnSpc>
                          <a:spcPct val="107000"/>
                        </a:lnSpc>
                        <a:spcBef>
                          <a:spcPts val="0"/>
                        </a:spcBef>
                        <a:spcAft>
                          <a:spcPts val="0"/>
                        </a:spcAft>
                      </a:pPr>
                      <a:r>
                        <a:rPr lang="en-US" sz="1800" b="0">
                          <a:effectLst/>
                        </a:rPr>
                        <a:t>Certificate/diploma when complete</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tc>
                  <a:txBody>
                    <a:bodyPr/>
                    <a:lstStyle/>
                    <a:p>
                      <a:pPr marL="0" marR="0" algn="ctr">
                        <a:lnSpc>
                          <a:spcPct val="107000"/>
                        </a:lnSpc>
                        <a:spcBef>
                          <a:spcPts val="0"/>
                        </a:spcBef>
                        <a:spcAft>
                          <a:spcPts val="0"/>
                        </a:spcAft>
                      </a:pPr>
                      <a:r>
                        <a:rPr lang="en-US" sz="1800">
                          <a:effectLst/>
                        </a:rPr>
                        <a:t>Associate’s Degree when complete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extLst>
                  <a:ext uri="{0D108BD9-81ED-4DB2-BD59-A6C34878D82A}">
                    <a16:rowId xmlns:a16="http://schemas.microsoft.com/office/drawing/2014/main" val="2285013126"/>
                  </a:ext>
                </a:extLst>
              </a:tr>
              <a:tr h="321111">
                <a:tc>
                  <a:txBody>
                    <a:bodyPr/>
                    <a:lstStyle/>
                    <a:p>
                      <a:pPr marL="0" marR="0" algn="ctr">
                        <a:lnSpc>
                          <a:spcPct val="107000"/>
                        </a:lnSpc>
                        <a:spcBef>
                          <a:spcPts val="0"/>
                        </a:spcBef>
                        <a:spcAft>
                          <a:spcPts val="0"/>
                        </a:spcAft>
                      </a:pPr>
                      <a:r>
                        <a:rPr lang="en-US" sz="1800" b="0">
                          <a:effectLst/>
                        </a:rPr>
                        <a:t>NCLEX-PN for licensure</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tc>
                  <a:txBody>
                    <a:bodyPr/>
                    <a:lstStyle/>
                    <a:p>
                      <a:pPr marL="0" marR="0" algn="ctr">
                        <a:lnSpc>
                          <a:spcPct val="107000"/>
                        </a:lnSpc>
                        <a:spcBef>
                          <a:spcPts val="0"/>
                        </a:spcBef>
                        <a:spcAft>
                          <a:spcPts val="0"/>
                        </a:spcAft>
                      </a:pPr>
                      <a:r>
                        <a:rPr lang="en-US" sz="1800">
                          <a:effectLst/>
                        </a:rPr>
                        <a:t>NCLEX-RN for licensure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extLst>
                  <a:ext uri="{0D108BD9-81ED-4DB2-BD59-A6C34878D82A}">
                    <a16:rowId xmlns:a16="http://schemas.microsoft.com/office/drawing/2014/main" val="2838861920"/>
                  </a:ext>
                </a:extLst>
              </a:tr>
              <a:tr h="2089401">
                <a:tc>
                  <a:txBody>
                    <a:bodyPr/>
                    <a:lstStyle/>
                    <a:p>
                      <a:pPr marL="0" marR="0" algn="ctr">
                        <a:lnSpc>
                          <a:spcPct val="107000"/>
                        </a:lnSpc>
                        <a:spcBef>
                          <a:spcPts val="0"/>
                        </a:spcBef>
                        <a:spcAft>
                          <a:spcPts val="0"/>
                        </a:spcAft>
                      </a:pPr>
                      <a:r>
                        <a:rPr lang="en-US" sz="1800" b="0">
                          <a:effectLst/>
                        </a:rPr>
                        <a:t>Scope of Practice: Collects medical data and contributes to the care of the patient by providing treatments, medications, and care under the supervision of a doctor or registered nurse</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tc>
                  <a:txBody>
                    <a:bodyPr/>
                    <a:lstStyle/>
                    <a:p>
                      <a:pPr marL="0" marR="0" algn="ctr">
                        <a:lnSpc>
                          <a:spcPct val="107000"/>
                        </a:lnSpc>
                        <a:spcBef>
                          <a:spcPts val="0"/>
                        </a:spcBef>
                        <a:spcAft>
                          <a:spcPts val="0"/>
                        </a:spcAft>
                      </a:pPr>
                      <a:r>
                        <a:rPr lang="en-US" sz="1800">
                          <a:effectLst/>
                        </a:rPr>
                        <a:t>Scope of Practice: Assessing and diagnosing the health status of a client; plans, implements, and evaluates client care and is able to practice autonomously</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extLst>
                  <a:ext uri="{0D108BD9-81ED-4DB2-BD59-A6C34878D82A}">
                    <a16:rowId xmlns:a16="http://schemas.microsoft.com/office/drawing/2014/main" val="2892405473"/>
                  </a:ext>
                </a:extLst>
              </a:tr>
              <a:tr h="615825">
                <a:tc>
                  <a:txBody>
                    <a:bodyPr/>
                    <a:lstStyle/>
                    <a:p>
                      <a:pPr marL="0" marR="0" algn="ctr">
                        <a:lnSpc>
                          <a:spcPct val="107000"/>
                        </a:lnSpc>
                        <a:spcBef>
                          <a:spcPts val="0"/>
                        </a:spcBef>
                        <a:spcAft>
                          <a:spcPts val="0"/>
                        </a:spcAft>
                      </a:pPr>
                      <a:r>
                        <a:rPr lang="en-US" sz="1800" b="0">
                          <a:effectLst/>
                        </a:rPr>
                        <a:t>*Annual salary in NH: $40k - $60k</a:t>
                      </a:r>
                      <a:endParaRPr lang="en-US" sz="1800" b="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tc>
                  <a:txBody>
                    <a:bodyPr/>
                    <a:lstStyle/>
                    <a:p>
                      <a:pPr marL="0" marR="0" algn="ctr">
                        <a:lnSpc>
                          <a:spcPct val="107000"/>
                        </a:lnSpc>
                        <a:spcBef>
                          <a:spcPts val="0"/>
                        </a:spcBef>
                        <a:spcAft>
                          <a:spcPts val="0"/>
                        </a:spcAft>
                      </a:pPr>
                      <a:r>
                        <a:rPr lang="en-US" sz="1800">
                          <a:effectLst/>
                        </a:rPr>
                        <a:t>*Annual salary in NH: $47k –$87k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80906" marR="80906" marT="0" marB="0"/>
                </a:tc>
                <a:extLst>
                  <a:ext uri="{0D108BD9-81ED-4DB2-BD59-A6C34878D82A}">
                    <a16:rowId xmlns:a16="http://schemas.microsoft.com/office/drawing/2014/main" val="449649544"/>
                  </a:ext>
                </a:extLst>
              </a:tr>
            </a:tbl>
          </a:graphicData>
        </a:graphic>
      </p:graphicFrame>
    </p:spTree>
    <p:extLst>
      <p:ext uri="{BB962C8B-B14F-4D97-AF65-F5344CB8AC3E}">
        <p14:creationId xmlns:p14="http://schemas.microsoft.com/office/powerpoint/2010/main" val="1159070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7F811-F646-480E-B8F0-C3DCF210BF60}"/>
              </a:ext>
            </a:extLst>
          </p:cNvPr>
          <p:cNvSpPr>
            <a:spLocks noGrp="1"/>
          </p:cNvSpPr>
          <p:nvPr>
            <p:ph type="title"/>
          </p:nvPr>
        </p:nvSpPr>
        <p:spPr/>
        <p:txBody>
          <a:bodyPr/>
          <a:lstStyle/>
          <a:p>
            <a:r>
              <a:rPr lang="en-US" dirty="0"/>
              <a:t>ASN Selection Criteria</a:t>
            </a:r>
          </a:p>
        </p:txBody>
      </p:sp>
      <p:sp>
        <p:nvSpPr>
          <p:cNvPr id="3" name="Content Placeholder 2">
            <a:extLst>
              <a:ext uri="{FF2B5EF4-FFF2-40B4-BE49-F238E27FC236}">
                <a16:creationId xmlns:a16="http://schemas.microsoft.com/office/drawing/2014/main" id="{26B04061-A908-45FF-ADBA-41E11A2A97B2}"/>
              </a:ext>
            </a:extLst>
          </p:cNvPr>
          <p:cNvSpPr>
            <a:spLocks noGrp="1"/>
          </p:cNvSpPr>
          <p:nvPr>
            <p:ph idx="1"/>
          </p:nvPr>
        </p:nvSpPr>
        <p:spPr/>
        <p:txBody>
          <a:bodyPr>
            <a:normAutofit fontScale="92500"/>
          </a:bodyPr>
          <a:lstStyle/>
          <a:p>
            <a:r>
              <a:rPr lang="en-US" b="1" dirty="0"/>
              <a:t>How are students selected?</a:t>
            </a:r>
          </a:p>
          <a:p>
            <a:pPr marL="461772" lvl="1" indent="-457200">
              <a:buFont typeface="+mj-lt"/>
              <a:buAutoNum type="arabicPeriod"/>
            </a:pPr>
            <a:r>
              <a:rPr lang="en-US" b="1" dirty="0"/>
              <a:t>As indicated, selection is highly competitive and is based upon a point system. </a:t>
            </a:r>
          </a:p>
          <a:p>
            <a:pPr marL="461772" lvl="1" indent="-457200">
              <a:buFont typeface="+mj-lt"/>
              <a:buAutoNum type="arabicPeriod"/>
            </a:pPr>
            <a:r>
              <a:rPr lang="en-US" b="1" dirty="0"/>
              <a:t>Students are awarded points for completion of Anatomy/Physiology I, Anatomy/Physiology II, and Microbiology, prior to program entrance, with higher grades earning more points. Science courses must be within the past 10 years of program entrance. </a:t>
            </a:r>
          </a:p>
          <a:p>
            <a:pPr marL="461772" lvl="1" indent="-457200">
              <a:buFont typeface="+mj-lt"/>
              <a:buAutoNum type="arabicPeriod"/>
            </a:pPr>
            <a:r>
              <a:rPr lang="en-US" b="1" dirty="0"/>
              <a:t>High school/college GPA is also evaluated. </a:t>
            </a:r>
          </a:p>
          <a:p>
            <a:pPr marL="461772" lvl="1" indent="-457200">
              <a:buFont typeface="+mj-lt"/>
              <a:buAutoNum type="arabicPeriod"/>
            </a:pPr>
            <a:r>
              <a:rPr lang="en-US" b="1" dirty="0"/>
              <a:t>Students are also evaluated on ATI TEAS composite scoring. </a:t>
            </a:r>
          </a:p>
          <a:p>
            <a:pPr marL="4572" lvl="1" indent="0">
              <a:buNone/>
            </a:pPr>
            <a:r>
              <a:rPr lang="en-US" b="1" dirty="0"/>
              <a:t>	TEAS scores from the past 2 years prior to program entrance are considered. </a:t>
            </a:r>
          </a:p>
          <a:p>
            <a:pPr marL="4572" lvl="1" indent="0">
              <a:buNone/>
            </a:pPr>
            <a:r>
              <a:rPr lang="en-US" b="1" dirty="0"/>
              <a:t>	Students may re-take the TEAS test to increase scores in any one of the 4 content areas, 	and/or to improve overall composite scoring. </a:t>
            </a:r>
            <a:r>
              <a:rPr lang="en-US" b="1" u="sng" dirty="0"/>
              <a:t>RVCC takes the last 2 consecutive ATI test 	scores and takes the highest in each section for selection. </a:t>
            </a:r>
          </a:p>
          <a:p>
            <a:pPr marL="461772" lvl="1" indent="-457200">
              <a:buFont typeface="+mj-lt"/>
              <a:buAutoNum type="arabicPeriod"/>
            </a:pPr>
            <a:endParaRPr lang="en-US" dirty="0"/>
          </a:p>
        </p:txBody>
      </p:sp>
      <p:sp>
        <p:nvSpPr>
          <p:cNvPr id="4" name="Slide Number Placeholder 3">
            <a:extLst>
              <a:ext uri="{FF2B5EF4-FFF2-40B4-BE49-F238E27FC236}">
                <a16:creationId xmlns:a16="http://schemas.microsoft.com/office/drawing/2014/main" id="{AB98A135-F316-4F58-8B98-707987FE9FD9}"/>
              </a:ext>
            </a:extLst>
          </p:cNvPr>
          <p:cNvSpPr>
            <a:spLocks noGrp="1"/>
          </p:cNvSpPr>
          <p:nvPr>
            <p:ph type="sldNum" sz="quarter" idx="12"/>
          </p:nvPr>
        </p:nvSpPr>
        <p:spPr/>
        <p:txBody>
          <a:bodyPr/>
          <a:lstStyle/>
          <a:p>
            <a:fld id="{8A7A6979-0714-4377-B894-6BE4C2D6E202}" type="slidenum">
              <a:rPr lang="en-US" smtClean="0"/>
              <a:pPr/>
              <a:t>12</a:t>
            </a:fld>
            <a:endParaRPr lang="en-US" dirty="0"/>
          </a:p>
        </p:txBody>
      </p:sp>
    </p:spTree>
    <p:extLst>
      <p:ext uri="{BB962C8B-B14F-4D97-AF65-F5344CB8AC3E}">
        <p14:creationId xmlns:p14="http://schemas.microsoft.com/office/powerpoint/2010/main" val="3124760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E3BC903-DB45-4927-B0E9-A59B1728F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0"/>
            <a:ext cx="12192000" cy="228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CDFA3B-FA0C-47DA-A637-CFA9837997DF}"/>
              </a:ext>
            </a:extLst>
          </p:cNvPr>
          <p:cNvSpPr>
            <a:spLocks noGrp="1"/>
          </p:cNvSpPr>
          <p:nvPr>
            <p:ph type="title"/>
          </p:nvPr>
        </p:nvSpPr>
        <p:spPr>
          <a:xfrm>
            <a:off x="657224" y="4772508"/>
            <a:ext cx="10772775" cy="1658198"/>
          </a:xfrm>
        </p:spPr>
        <p:txBody>
          <a:bodyPr>
            <a:normAutofit/>
          </a:bodyPr>
          <a:lstStyle/>
          <a:p>
            <a:r>
              <a:rPr lang="en-US" dirty="0">
                <a:solidFill>
                  <a:srgbClr val="FFFFFF"/>
                </a:solidFill>
              </a:rPr>
              <a:t>Overall ASN FAQ’s</a:t>
            </a:r>
          </a:p>
        </p:txBody>
      </p:sp>
      <p:sp>
        <p:nvSpPr>
          <p:cNvPr id="4" name="Slide Number Placeholder 3">
            <a:extLst>
              <a:ext uri="{FF2B5EF4-FFF2-40B4-BE49-F238E27FC236}">
                <a16:creationId xmlns:a16="http://schemas.microsoft.com/office/drawing/2014/main" id="{A3F168D8-2EF6-4DBA-9895-85031D7F39CF}"/>
              </a:ext>
            </a:extLst>
          </p:cNvPr>
          <p:cNvSpPr>
            <a:spLocks noGrp="1"/>
          </p:cNvSpPr>
          <p:nvPr>
            <p:ph type="sldNum" sz="quarter" idx="12"/>
          </p:nvPr>
        </p:nvSpPr>
        <p:spPr>
          <a:xfrm>
            <a:off x="8763926" y="5876412"/>
            <a:ext cx="2926080" cy="1397039"/>
          </a:xfrm>
        </p:spPr>
        <p:txBody>
          <a:bodyPr>
            <a:normAutofit/>
          </a:bodyPr>
          <a:lstStyle/>
          <a:p>
            <a:pPr>
              <a:lnSpc>
                <a:spcPct val="90000"/>
              </a:lnSpc>
              <a:spcAft>
                <a:spcPts val="600"/>
              </a:spcAft>
            </a:pPr>
            <a:fld id="{8A7A6979-0714-4377-B894-6BE4C2D6E202}" type="slidenum">
              <a:rPr lang="en-US" sz="9500">
                <a:solidFill>
                  <a:srgbClr val="FFFFFF">
                    <a:alpha val="25000"/>
                  </a:srgbClr>
                </a:solidFill>
              </a:rPr>
              <a:pPr>
                <a:lnSpc>
                  <a:spcPct val="90000"/>
                </a:lnSpc>
                <a:spcAft>
                  <a:spcPts val="600"/>
                </a:spcAft>
              </a:pPr>
              <a:t>13</a:t>
            </a:fld>
            <a:endParaRPr lang="en-US" sz="9500">
              <a:solidFill>
                <a:srgbClr val="FFFFFF">
                  <a:alpha val="25000"/>
                </a:srgbClr>
              </a:solidFill>
            </a:endParaRPr>
          </a:p>
        </p:txBody>
      </p:sp>
      <p:graphicFrame>
        <p:nvGraphicFramePr>
          <p:cNvPr id="6" name="Content Placeholder 2">
            <a:extLst>
              <a:ext uri="{FF2B5EF4-FFF2-40B4-BE49-F238E27FC236}">
                <a16:creationId xmlns:a16="http://schemas.microsoft.com/office/drawing/2014/main" id="{C78199B7-88AA-4111-A55D-FC774D918704}"/>
              </a:ext>
            </a:extLst>
          </p:cNvPr>
          <p:cNvGraphicFramePr>
            <a:graphicFrameLocks noGrp="1"/>
          </p:cNvGraphicFramePr>
          <p:nvPr>
            <p:ph idx="1"/>
            <p:extLst>
              <p:ext uri="{D42A27DB-BD31-4B8C-83A1-F6EECF244321}">
                <p14:modId xmlns:p14="http://schemas.microsoft.com/office/powerpoint/2010/main" val="540341121"/>
              </p:ext>
            </p:extLst>
          </p:nvPr>
        </p:nvGraphicFramePr>
        <p:xfrm>
          <a:off x="676275" y="643468"/>
          <a:ext cx="10872258" cy="3501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33322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E97EBF-A30C-4318-BA44-E768E4C746FE}"/>
              </a:ext>
            </a:extLst>
          </p:cNvPr>
          <p:cNvSpPr>
            <a:spLocks noGrp="1"/>
          </p:cNvSpPr>
          <p:nvPr>
            <p:ph type="ctrTitle"/>
          </p:nvPr>
        </p:nvSpPr>
        <p:spPr>
          <a:xfrm>
            <a:off x="1494733" y="390053"/>
            <a:ext cx="5956353" cy="3038947"/>
          </a:xfrm>
        </p:spPr>
        <p:txBody>
          <a:bodyPr>
            <a:normAutofit/>
          </a:bodyPr>
          <a:lstStyle/>
          <a:p>
            <a:pPr algn="r"/>
            <a:r>
              <a:rPr lang="en-US" sz="5000" dirty="0">
                <a:solidFill>
                  <a:srgbClr val="FFFFFF"/>
                </a:solidFill>
              </a:rPr>
              <a:t>The TEAS Test</a:t>
            </a:r>
          </a:p>
        </p:txBody>
      </p:sp>
      <p:sp>
        <p:nvSpPr>
          <p:cNvPr id="4" name="Slide Number Placeholder 3">
            <a:extLst>
              <a:ext uri="{FF2B5EF4-FFF2-40B4-BE49-F238E27FC236}">
                <a16:creationId xmlns:a16="http://schemas.microsoft.com/office/drawing/2014/main" id="{7BCF756D-BB05-4772-B608-D72A9D8EE382}"/>
              </a:ext>
            </a:extLst>
          </p:cNvPr>
          <p:cNvSpPr>
            <a:spLocks noGrp="1"/>
          </p:cNvSpPr>
          <p:nvPr>
            <p:ph type="sldNum" sz="quarter" idx="12"/>
          </p:nvPr>
        </p:nvSpPr>
        <p:spPr>
          <a:xfrm>
            <a:off x="10864515" y="6397431"/>
            <a:ext cx="729916" cy="365125"/>
          </a:xfrm>
        </p:spPr>
        <p:txBody>
          <a:bodyPr>
            <a:normAutofit/>
          </a:bodyPr>
          <a:lstStyle/>
          <a:p>
            <a:pPr>
              <a:spcAft>
                <a:spcPts val="600"/>
              </a:spcAft>
            </a:pPr>
            <a:fld id="{8A7A6979-0714-4377-B894-6BE4C2D6E202}" type="slidenum">
              <a:rPr lang="en-US" sz="1050"/>
              <a:pPr>
                <a:spcAft>
                  <a:spcPts val="600"/>
                </a:spcAft>
              </a:pPr>
              <a:t>14</a:t>
            </a:fld>
            <a:endParaRPr lang="en-US" sz="1050"/>
          </a:p>
        </p:txBody>
      </p:sp>
    </p:spTree>
    <p:extLst>
      <p:ext uri="{BB962C8B-B14F-4D97-AF65-F5344CB8AC3E}">
        <p14:creationId xmlns:p14="http://schemas.microsoft.com/office/powerpoint/2010/main" val="865421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Three people sitting at picnic table">
            <a:extLst>
              <a:ext uri="{FF2B5EF4-FFF2-40B4-BE49-F238E27FC236}">
                <a16:creationId xmlns:a16="http://schemas.microsoft.com/office/drawing/2014/main" id="{0B90EB26-97FD-4B8B-86E0-B00589E0946D}"/>
              </a:ext>
            </a:extLst>
          </p:cNvPr>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t="2" b="2"/>
          <a:stretch/>
        </p:blipFill>
        <p:spPr/>
      </p:pic>
      <p:sp>
        <p:nvSpPr>
          <p:cNvPr id="2" name="Title 1">
            <a:extLst>
              <a:ext uri="{FF2B5EF4-FFF2-40B4-BE49-F238E27FC236}">
                <a16:creationId xmlns:a16="http://schemas.microsoft.com/office/drawing/2014/main" id="{28BAA8DA-C40B-4AB9-9407-30FB70335152}"/>
              </a:ext>
            </a:extLst>
          </p:cNvPr>
          <p:cNvSpPr>
            <a:spLocks noGrp="1"/>
          </p:cNvSpPr>
          <p:nvPr>
            <p:ph type="ctrTitle"/>
          </p:nvPr>
        </p:nvSpPr>
        <p:spPr/>
        <p:txBody>
          <a:bodyPr/>
          <a:lstStyle/>
          <a:p>
            <a:r>
              <a:rPr lang="en-US" dirty="0"/>
              <a:t>TEAS = Test of Essential Academic Skill</a:t>
            </a:r>
            <a:endParaRPr lang="en-GB" dirty="0"/>
          </a:p>
        </p:txBody>
      </p:sp>
      <p:grpSp>
        <p:nvGrpSpPr>
          <p:cNvPr id="4" name="Group 3" descr="decorative element">
            <a:extLst>
              <a:ext uri="{FF2B5EF4-FFF2-40B4-BE49-F238E27FC236}">
                <a16:creationId xmlns:a16="http://schemas.microsoft.com/office/drawing/2014/main" id="{EB664AAE-5AE9-41D7-8346-002B9F445323}"/>
              </a:ext>
            </a:extLst>
          </p:cNvPr>
          <p:cNvGrpSpPr/>
          <p:nvPr/>
        </p:nvGrpSpPr>
        <p:grpSpPr>
          <a:xfrm>
            <a:off x="-3740" y="0"/>
            <a:ext cx="6208649" cy="6858000"/>
            <a:chOff x="-3740" y="0"/>
            <a:chExt cx="6208649" cy="6858000"/>
          </a:xfrm>
        </p:grpSpPr>
        <p:sp>
          <p:nvSpPr>
            <p:cNvPr id="11" name="Freeform: Shape 10">
              <a:extLst>
                <a:ext uri="{FF2B5EF4-FFF2-40B4-BE49-F238E27FC236}">
                  <a16:creationId xmlns:a16="http://schemas.microsoft.com/office/drawing/2014/main" id="{927C3783-B800-4093-BB0D-D5AEF08C3B59}"/>
                </a:ext>
              </a:extLst>
            </p:cNvPr>
            <p:cNvSpPr/>
            <p:nvPr/>
          </p:nvSpPr>
          <p:spPr>
            <a:xfrm>
              <a:off x="-3740" y="0"/>
              <a:ext cx="6208649" cy="6858000"/>
            </a:xfrm>
            <a:custGeom>
              <a:avLst/>
              <a:gdLst>
                <a:gd name="connsiteX0" fmla="*/ 0 w 6208649"/>
                <a:gd name="connsiteY0" fmla="*/ 0 h 6858000"/>
                <a:gd name="connsiteX1" fmla="*/ 6208649 w 6208649"/>
                <a:gd name="connsiteY1" fmla="*/ 0 h 6858000"/>
                <a:gd name="connsiteX2" fmla="*/ 2737815 w 6208649"/>
                <a:gd name="connsiteY2" fmla="*/ 6858000 h 6858000"/>
                <a:gd name="connsiteX3" fmla="*/ 0 w 620864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208649" h="6858000">
                  <a:moveTo>
                    <a:pt x="0" y="0"/>
                  </a:moveTo>
                  <a:lnTo>
                    <a:pt x="6208649" y="0"/>
                  </a:lnTo>
                  <a:lnTo>
                    <a:pt x="2737815" y="6858000"/>
                  </a:lnTo>
                  <a:lnTo>
                    <a:pt x="0" y="6858000"/>
                  </a:lnTo>
                  <a:close/>
                </a:path>
              </a:pathLst>
            </a:custGeom>
            <a:solidFill>
              <a:schemeClr val="bg1">
                <a:lumMod val="95000"/>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GB" dirty="0"/>
            </a:p>
          </p:txBody>
        </p:sp>
        <p:sp>
          <p:nvSpPr>
            <p:cNvPr id="9" name="Rectangle 8">
              <a:extLst>
                <a:ext uri="{FF2B5EF4-FFF2-40B4-BE49-F238E27FC236}">
                  <a16:creationId xmlns:a16="http://schemas.microsoft.com/office/drawing/2014/main" id="{B576E978-A841-4A4F-B153-CC369D9391D3}"/>
                </a:ext>
              </a:extLst>
            </p:cNvPr>
            <p:cNvSpPr/>
            <p:nvPr/>
          </p:nvSpPr>
          <p:spPr>
            <a:xfrm>
              <a:off x="1451429" y="0"/>
              <a:ext cx="3222172" cy="6858000"/>
            </a:xfrm>
            <a:prstGeom prst="rect">
              <a:avLst/>
            </a:prstGeom>
            <a:solidFill>
              <a:schemeClr val="accent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17255684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3DF7C-D56C-4202-BF62-E07A1EA24136}"/>
              </a:ext>
            </a:extLst>
          </p:cNvPr>
          <p:cNvSpPr>
            <a:spLocks noGrp="1"/>
          </p:cNvSpPr>
          <p:nvPr>
            <p:ph type="title"/>
          </p:nvPr>
        </p:nvSpPr>
        <p:spPr>
          <a:xfrm>
            <a:off x="676657" y="102819"/>
            <a:ext cx="6972607" cy="1658198"/>
          </a:xfrm>
        </p:spPr>
        <p:txBody>
          <a:bodyPr>
            <a:normAutofit/>
          </a:bodyPr>
          <a:lstStyle/>
          <a:p>
            <a:r>
              <a:rPr lang="en-US" dirty="0"/>
              <a:t>The TEAS Test</a:t>
            </a:r>
          </a:p>
        </p:txBody>
      </p:sp>
      <p:sp>
        <p:nvSpPr>
          <p:cNvPr id="3" name="Content Placeholder 2">
            <a:extLst>
              <a:ext uri="{FF2B5EF4-FFF2-40B4-BE49-F238E27FC236}">
                <a16:creationId xmlns:a16="http://schemas.microsoft.com/office/drawing/2014/main" id="{A049B13D-63E9-467C-AD33-08D044DDCD6C}"/>
              </a:ext>
            </a:extLst>
          </p:cNvPr>
          <p:cNvSpPr>
            <a:spLocks noGrp="1"/>
          </p:cNvSpPr>
          <p:nvPr>
            <p:ph idx="1"/>
          </p:nvPr>
        </p:nvSpPr>
        <p:spPr>
          <a:xfrm>
            <a:off x="676657" y="1277471"/>
            <a:ext cx="9368296" cy="5580529"/>
          </a:xfrm>
        </p:spPr>
        <p:txBody>
          <a:bodyPr>
            <a:normAutofit/>
          </a:bodyPr>
          <a:lstStyle/>
          <a:p>
            <a:r>
              <a:rPr lang="en-US" sz="2000" b="1" dirty="0"/>
              <a:t>The TEAS is a </a:t>
            </a:r>
            <a:r>
              <a:rPr lang="en-US" sz="2000" b="1" u="sng" dirty="0"/>
              <a:t>Nursing Entrance Exam.</a:t>
            </a:r>
          </a:p>
          <a:p>
            <a:r>
              <a:rPr lang="en-US" sz="2000" b="1" dirty="0"/>
              <a:t>Objectives assessed on the TEAS exam are those which nurse educators deemed most appropriate and relevant to measure </a:t>
            </a:r>
            <a:r>
              <a:rPr lang="en-US" sz="2000" b="1" u="sng" dirty="0"/>
              <a:t>entry level skills and abilities</a:t>
            </a:r>
            <a:r>
              <a:rPr lang="en-US" sz="2000" b="1" dirty="0"/>
              <a:t> of nursing program applicants.</a:t>
            </a:r>
          </a:p>
          <a:p>
            <a:r>
              <a:rPr lang="en-US" sz="2000" b="1" dirty="0"/>
              <a:t>It covers broad and varied areas of subject matter.</a:t>
            </a:r>
          </a:p>
          <a:p>
            <a:r>
              <a:rPr lang="en-US" sz="2000" b="1" dirty="0"/>
              <a:t>Students must score at or above the minimum score in the following areas for the ASN program:</a:t>
            </a:r>
          </a:p>
          <a:p>
            <a:pPr marL="0" indent="0">
              <a:buNone/>
            </a:pPr>
            <a:r>
              <a:rPr lang="en-US" sz="2000" b="1" dirty="0"/>
              <a:t>	Reading-73.8; Math-70.0; Science-52.1; English-63.3</a:t>
            </a:r>
          </a:p>
          <a:p>
            <a:pPr marL="0" indent="0">
              <a:buNone/>
            </a:pPr>
            <a:endParaRPr lang="en-US" sz="2000" b="1" dirty="0"/>
          </a:p>
          <a:p>
            <a:r>
              <a:rPr lang="en-US" sz="2000" b="1" u="sng" dirty="0"/>
              <a:t>RVCC takes the last 2 consecutive ATI test scores and takes the highest in each section for selection. </a:t>
            </a:r>
          </a:p>
          <a:p>
            <a:pPr marL="0" indent="0">
              <a:buNone/>
            </a:pPr>
            <a:endParaRPr lang="en-US" sz="2000" dirty="0"/>
          </a:p>
        </p:txBody>
      </p:sp>
      <p:pic>
        <p:nvPicPr>
          <p:cNvPr id="7" name="Graphic 6" descr="Medical">
            <a:extLst>
              <a:ext uri="{FF2B5EF4-FFF2-40B4-BE49-F238E27FC236}">
                <a16:creationId xmlns:a16="http://schemas.microsoft.com/office/drawing/2014/main" id="{54D08721-077A-4D86-846D-7DA0FFEAC4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776012" y="102819"/>
            <a:ext cx="2054912" cy="2054912"/>
          </a:xfrm>
          <a:prstGeom prst="rect">
            <a:avLst/>
          </a:prstGeom>
        </p:spPr>
      </p:pic>
      <p:sp>
        <p:nvSpPr>
          <p:cNvPr id="5" name="Slide Number Placeholder 4">
            <a:extLst>
              <a:ext uri="{FF2B5EF4-FFF2-40B4-BE49-F238E27FC236}">
                <a16:creationId xmlns:a16="http://schemas.microsoft.com/office/drawing/2014/main" id="{19D8308D-0ADF-4996-9C70-E0FC242D756F}"/>
              </a:ext>
            </a:extLst>
          </p:cNvPr>
          <p:cNvSpPr>
            <a:spLocks noGrp="1"/>
          </p:cNvSpPr>
          <p:nvPr>
            <p:ph type="sldNum" sz="quarter" idx="12"/>
          </p:nvPr>
        </p:nvSpPr>
        <p:spPr>
          <a:xfrm>
            <a:off x="8763926" y="5876412"/>
            <a:ext cx="2926080" cy="1397039"/>
          </a:xfrm>
        </p:spPr>
        <p:txBody>
          <a:bodyPr>
            <a:normAutofit/>
          </a:bodyPr>
          <a:lstStyle/>
          <a:p>
            <a:pPr>
              <a:lnSpc>
                <a:spcPct val="90000"/>
              </a:lnSpc>
              <a:spcAft>
                <a:spcPts val="600"/>
              </a:spcAft>
            </a:pPr>
            <a:fld id="{8A7A6979-0714-4377-B894-6BE4C2D6E202}" type="slidenum">
              <a:rPr lang="en-US" sz="9500" smtClean="0">
                <a:solidFill>
                  <a:schemeClr val="accent1">
                    <a:alpha val="45000"/>
                  </a:schemeClr>
                </a:solidFill>
              </a:rPr>
              <a:pPr>
                <a:lnSpc>
                  <a:spcPct val="90000"/>
                </a:lnSpc>
                <a:spcAft>
                  <a:spcPts val="600"/>
                </a:spcAft>
              </a:pPr>
              <a:t>16</a:t>
            </a:fld>
            <a:endParaRPr lang="en-US" sz="9500">
              <a:solidFill>
                <a:schemeClr val="accent1">
                  <a:alpha val="45000"/>
                </a:schemeClr>
              </a:solidFill>
            </a:endParaRPr>
          </a:p>
        </p:txBody>
      </p:sp>
    </p:spTree>
    <p:extLst>
      <p:ext uri="{BB962C8B-B14F-4D97-AF65-F5344CB8AC3E}">
        <p14:creationId xmlns:p14="http://schemas.microsoft.com/office/powerpoint/2010/main" val="38113278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388C7-F1EC-4446-BB17-E71C1846E831}"/>
              </a:ext>
            </a:extLst>
          </p:cNvPr>
          <p:cNvSpPr>
            <a:spLocks noGrp="1"/>
          </p:cNvSpPr>
          <p:nvPr>
            <p:ph type="title"/>
          </p:nvPr>
        </p:nvSpPr>
        <p:spPr>
          <a:xfrm>
            <a:off x="838200" y="5529884"/>
            <a:ext cx="7719381" cy="1096331"/>
          </a:xfrm>
        </p:spPr>
        <p:txBody>
          <a:bodyPr vert="horz" lIns="91440" tIns="45720" rIns="91440" bIns="45720" rtlCol="0">
            <a:normAutofit fontScale="90000"/>
          </a:bodyPr>
          <a:lstStyle/>
          <a:p>
            <a:r>
              <a:rPr lang="en-US" kern="1200">
                <a:latin typeface="+mj-lt"/>
                <a:ea typeface="+mj-ea"/>
                <a:cs typeface="+mj-cs"/>
              </a:rPr>
              <a:t>Composition of the TEAS Test</a:t>
            </a:r>
          </a:p>
        </p:txBody>
      </p:sp>
      <p:graphicFrame>
        <p:nvGraphicFramePr>
          <p:cNvPr id="6" name="Content Placeholder 2">
            <a:extLst>
              <a:ext uri="{FF2B5EF4-FFF2-40B4-BE49-F238E27FC236}">
                <a16:creationId xmlns:a16="http://schemas.microsoft.com/office/drawing/2014/main" id="{B00A122F-DF9B-4495-92E5-91CBD1C463DD}"/>
              </a:ext>
            </a:extLst>
          </p:cNvPr>
          <p:cNvGraphicFramePr>
            <a:graphicFrameLocks noGrp="1"/>
          </p:cNvGraphicFramePr>
          <p:nvPr>
            <p:ph idx="1"/>
            <p:extLst>
              <p:ext uri="{D42A27DB-BD31-4B8C-83A1-F6EECF244321}">
                <p14:modId xmlns:p14="http://schemas.microsoft.com/office/powerpoint/2010/main" val="40863122"/>
              </p:ext>
            </p:extLst>
          </p:nvPr>
        </p:nvGraphicFramePr>
        <p:xfrm>
          <a:off x="838200" y="643467"/>
          <a:ext cx="10515600" cy="40809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AAB17C5C-97A8-4FA2-9AF9-72938825E402}"/>
              </a:ext>
            </a:extLst>
          </p:cNvPr>
          <p:cNvSpPr>
            <a:spLocks noGrp="1"/>
          </p:cNvSpPr>
          <p:nvPr>
            <p:ph type="sldNum" sz="quarter" idx="12"/>
          </p:nvPr>
        </p:nvSpPr>
        <p:spPr>
          <a:xfrm>
            <a:off x="10198279" y="6261090"/>
            <a:ext cx="1344477" cy="365125"/>
          </a:xfrm>
        </p:spPr>
        <p:txBody>
          <a:bodyPr vert="horz" lIns="91440" tIns="45720" rIns="91440" bIns="45720" rtlCol="0">
            <a:normAutofit fontScale="25000" lnSpcReduction="20000"/>
          </a:bodyPr>
          <a:lstStyle/>
          <a:p>
            <a:pPr defTabSz="914400">
              <a:spcAft>
                <a:spcPts val="600"/>
              </a:spcAft>
            </a:pPr>
            <a:fld id="{8A7A6979-0714-4377-B894-6BE4C2D6E202}" type="slidenum">
              <a:rPr lang="en-US">
                <a:solidFill>
                  <a:schemeClr val="bg1">
                    <a:alpha val="80000"/>
                  </a:schemeClr>
                </a:solidFill>
              </a:rPr>
              <a:pPr defTabSz="914400">
                <a:spcAft>
                  <a:spcPts val="600"/>
                </a:spcAft>
              </a:pPr>
              <a:t>17</a:t>
            </a:fld>
            <a:endParaRPr lang="en-US">
              <a:solidFill>
                <a:schemeClr val="bg1">
                  <a:alpha val="80000"/>
                </a:schemeClr>
              </a:solidFill>
            </a:endParaRPr>
          </a:p>
        </p:txBody>
      </p:sp>
    </p:spTree>
    <p:extLst>
      <p:ext uri="{BB962C8B-B14F-4D97-AF65-F5344CB8AC3E}">
        <p14:creationId xmlns:p14="http://schemas.microsoft.com/office/powerpoint/2010/main" val="3377333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7D96C18A-216A-4B6A-98E0-25D2F6503BEB}"/>
              </a:ext>
            </a:extLst>
          </p:cNvPr>
          <p:cNvGraphicFramePr>
            <a:graphicFrameLocks noGrp="1"/>
          </p:cNvGraphicFramePr>
          <p:nvPr>
            <p:extLst>
              <p:ext uri="{D42A27DB-BD31-4B8C-83A1-F6EECF244321}">
                <p14:modId xmlns:p14="http://schemas.microsoft.com/office/powerpoint/2010/main" val="136870170"/>
              </p:ext>
            </p:extLst>
          </p:nvPr>
        </p:nvGraphicFramePr>
        <p:xfrm>
          <a:off x="1120477" y="1572954"/>
          <a:ext cx="9951043" cy="3705948"/>
        </p:xfrm>
        <a:graphic>
          <a:graphicData uri="http://schemas.openxmlformats.org/drawingml/2006/table">
            <a:tbl>
              <a:tblPr firstRow="1" bandRow="1">
                <a:tableStyleId>{69012ECD-51FC-41F1-AA8D-1B2483CD663E}</a:tableStyleId>
              </a:tblPr>
              <a:tblGrid>
                <a:gridCol w="1857444">
                  <a:extLst>
                    <a:ext uri="{9D8B030D-6E8A-4147-A177-3AD203B41FA5}">
                      <a16:colId xmlns:a16="http://schemas.microsoft.com/office/drawing/2014/main" val="1015826637"/>
                    </a:ext>
                  </a:extLst>
                </a:gridCol>
                <a:gridCol w="2121063">
                  <a:extLst>
                    <a:ext uri="{9D8B030D-6E8A-4147-A177-3AD203B41FA5}">
                      <a16:colId xmlns:a16="http://schemas.microsoft.com/office/drawing/2014/main" val="3317517180"/>
                    </a:ext>
                  </a:extLst>
                </a:gridCol>
                <a:gridCol w="2117158">
                  <a:extLst>
                    <a:ext uri="{9D8B030D-6E8A-4147-A177-3AD203B41FA5}">
                      <a16:colId xmlns:a16="http://schemas.microsoft.com/office/drawing/2014/main" val="3045636138"/>
                    </a:ext>
                  </a:extLst>
                </a:gridCol>
                <a:gridCol w="1915919">
                  <a:extLst>
                    <a:ext uri="{9D8B030D-6E8A-4147-A177-3AD203B41FA5}">
                      <a16:colId xmlns:a16="http://schemas.microsoft.com/office/drawing/2014/main" val="63477597"/>
                    </a:ext>
                  </a:extLst>
                </a:gridCol>
                <a:gridCol w="1939459">
                  <a:extLst>
                    <a:ext uri="{9D8B030D-6E8A-4147-A177-3AD203B41FA5}">
                      <a16:colId xmlns:a16="http://schemas.microsoft.com/office/drawing/2014/main" val="3370117077"/>
                    </a:ext>
                  </a:extLst>
                </a:gridCol>
              </a:tblGrid>
              <a:tr h="584189">
                <a:tc>
                  <a:txBody>
                    <a:bodyPr/>
                    <a:lstStyle/>
                    <a:p>
                      <a:endParaRPr lang="en-US" sz="1800"/>
                    </a:p>
                  </a:txBody>
                  <a:tcPr marL="0" marR="0" marT="0" marB="0" anchor="ctr"/>
                </a:tc>
                <a:tc>
                  <a:txBody>
                    <a:bodyPr/>
                    <a:lstStyle/>
                    <a:p>
                      <a:r>
                        <a:rPr lang="en-US" sz="1800"/>
                        <a:t>Reading</a:t>
                      </a:r>
                    </a:p>
                  </a:txBody>
                  <a:tcPr marL="0" marR="0" marT="0" marB="0" anchor="ctr"/>
                </a:tc>
                <a:tc>
                  <a:txBody>
                    <a:bodyPr/>
                    <a:lstStyle/>
                    <a:p>
                      <a:r>
                        <a:rPr lang="en-US" sz="1800"/>
                        <a:t>Mathematics</a:t>
                      </a:r>
                    </a:p>
                  </a:txBody>
                  <a:tcPr marL="0" marR="0" marT="0" marB="0" anchor="ctr"/>
                </a:tc>
                <a:tc>
                  <a:txBody>
                    <a:bodyPr/>
                    <a:lstStyle/>
                    <a:p>
                      <a:r>
                        <a:rPr lang="en-US" sz="1800"/>
                        <a:t>Science</a:t>
                      </a:r>
                    </a:p>
                  </a:txBody>
                  <a:tcPr marL="0" marR="0" marT="0" marB="0" anchor="ctr"/>
                </a:tc>
                <a:tc>
                  <a:txBody>
                    <a:bodyPr/>
                    <a:lstStyle/>
                    <a:p>
                      <a:r>
                        <a:rPr lang="en-US" sz="1800"/>
                        <a:t>English and Language Usage</a:t>
                      </a:r>
                    </a:p>
                  </a:txBody>
                  <a:tcPr marL="0" marR="0" marT="0" marB="0" anchor="ctr"/>
                </a:tc>
                <a:extLst>
                  <a:ext uri="{0D108BD9-81ED-4DB2-BD59-A6C34878D82A}">
                    <a16:rowId xmlns:a16="http://schemas.microsoft.com/office/drawing/2014/main" val="276362604"/>
                  </a:ext>
                </a:extLst>
              </a:tr>
              <a:tr h="584189">
                <a:tc>
                  <a:txBody>
                    <a:bodyPr/>
                    <a:lstStyle/>
                    <a:p>
                      <a:r>
                        <a:rPr lang="en-US" sz="1800"/>
                        <a:t>Number of Questions</a:t>
                      </a:r>
                    </a:p>
                  </a:txBody>
                  <a:tcPr marL="0" marR="0" marT="0" marB="0" anchor="ctr"/>
                </a:tc>
                <a:tc>
                  <a:txBody>
                    <a:bodyPr/>
                    <a:lstStyle/>
                    <a:p>
                      <a:r>
                        <a:rPr lang="en-US" sz="1800"/>
                        <a:t>53</a:t>
                      </a:r>
                    </a:p>
                  </a:txBody>
                  <a:tcPr marL="0" marR="0" marT="0" marB="0" anchor="ctr"/>
                </a:tc>
                <a:tc>
                  <a:txBody>
                    <a:bodyPr/>
                    <a:lstStyle/>
                    <a:p>
                      <a:r>
                        <a:rPr lang="en-US" sz="1800"/>
                        <a:t>36</a:t>
                      </a:r>
                    </a:p>
                  </a:txBody>
                  <a:tcPr marL="0" marR="0" marT="0" marB="0" anchor="ctr"/>
                </a:tc>
                <a:tc>
                  <a:txBody>
                    <a:bodyPr/>
                    <a:lstStyle/>
                    <a:p>
                      <a:r>
                        <a:rPr lang="en-US" sz="1800"/>
                        <a:t>53</a:t>
                      </a:r>
                    </a:p>
                  </a:txBody>
                  <a:tcPr marL="0" marR="0" marT="0" marB="0" anchor="ctr"/>
                </a:tc>
                <a:tc>
                  <a:txBody>
                    <a:bodyPr/>
                    <a:lstStyle/>
                    <a:p>
                      <a:r>
                        <a:rPr lang="en-US" sz="1800"/>
                        <a:t>28</a:t>
                      </a:r>
                    </a:p>
                  </a:txBody>
                  <a:tcPr marL="0" marR="0" marT="0" marB="0" anchor="ctr"/>
                </a:tc>
                <a:extLst>
                  <a:ext uri="{0D108BD9-81ED-4DB2-BD59-A6C34878D82A}">
                    <a16:rowId xmlns:a16="http://schemas.microsoft.com/office/drawing/2014/main" val="2409243442"/>
                  </a:ext>
                </a:extLst>
              </a:tr>
              <a:tr h="584189">
                <a:tc>
                  <a:txBody>
                    <a:bodyPr/>
                    <a:lstStyle/>
                    <a:p>
                      <a:r>
                        <a:rPr lang="en-US" sz="1800"/>
                        <a:t>Time Limit (Minutes)</a:t>
                      </a:r>
                    </a:p>
                  </a:txBody>
                  <a:tcPr marL="0" marR="0" marT="0" marB="0" anchor="ctr"/>
                </a:tc>
                <a:tc>
                  <a:txBody>
                    <a:bodyPr/>
                    <a:lstStyle/>
                    <a:p>
                      <a:r>
                        <a:rPr lang="en-US" sz="1800"/>
                        <a:t>64 min</a:t>
                      </a:r>
                    </a:p>
                  </a:txBody>
                  <a:tcPr marL="0" marR="0" marT="0" marB="0" anchor="ctr"/>
                </a:tc>
                <a:tc>
                  <a:txBody>
                    <a:bodyPr/>
                    <a:lstStyle/>
                    <a:p>
                      <a:r>
                        <a:rPr lang="en-US" sz="1800"/>
                        <a:t>54 min</a:t>
                      </a:r>
                    </a:p>
                  </a:txBody>
                  <a:tcPr marL="0" marR="0" marT="0" marB="0" anchor="ctr"/>
                </a:tc>
                <a:tc>
                  <a:txBody>
                    <a:bodyPr/>
                    <a:lstStyle/>
                    <a:p>
                      <a:r>
                        <a:rPr lang="en-US" sz="1800"/>
                        <a:t>63 min</a:t>
                      </a:r>
                    </a:p>
                  </a:txBody>
                  <a:tcPr marL="0" marR="0" marT="0" marB="0" anchor="ctr"/>
                </a:tc>
                <a:tc>
                  <a:txBody>
                    <a:bodyPr/>
                    <a:lstStyle/>
                    <a:p>
                      <a:r>
                        <a:rPr lang="en-US" sz="1800"/>
                        <a:t>28 min</a:t>
                      </a:r>
                    </a:p>
                  </a:txBody>
                  <a:tcPr marL="0" marR="0" marT="0" marB="0" anchor="ctr"/>
                </a:tc>
                <a:extLst>
                  <a:ext uri="{0D108BD9-81ED-4DB2-BD59-A6C34878D82A}">
                    <a16:rowId xmlns:a16="http://schemas.microsoft.com/office/drawing/2014/main" val="2086820354"/>
                  </a:ext>
                </a:extLst>
              </a:tr>
              <a:tr h="1953381">
                <a:tc>
                  <a:txBody>
                    <a:bodyPr/>
                    <a:lstStyle/>
                    <a:p>
                      <a:r>
                        <a:rPr lang="en-US" sz="1800"/>
                        <a:t>Specific Content Covered</a:t>
                      </a:r>
                    </a:p>
                  </a:txBody>
                  <a:tcPr marL="0" marR="0" marT="0" marB="0" anchor="ctr"/>
                </a:tc>
                <a:tc>
                  <a:txBody>
                    <a:bodyPr/>
                    <a:lstStyle/>
                    <a:p>
                      <a:r>
                        <a:rPr lang="en-US" sz="1800"/>
                        <a:t>Key ideas and details</a:t>
                      </a:r>
                      <a:br>
                        <a:rPr lang="en-US" sz="1800"/>
                      </a:br>
                      <a:r>
                        <a:rPr lang="en-US" sz="1800"/>
                        <a:t>Craft and structure</a:t>
                      </a:r>
                      <a:br>
                        <a:rPr lang="en-US" sz="1800"/>
                      </a:br>
                      <a:r>
                        <a:rPr lang="en-US" sz="1800"/>
                        <a:t>Integration of knowledge &amp; ideas</a:t>
                      </a:r>
                      <a:br>
                        <a:rPr lang="en-US" sz="1800"/>
                      </a:br>
                      <a:r>
                        <a:rPr lang="en-US" sz="1800"/>
                        <a:t>Pre-Test questions</a:t>
                      </a:r>
                    </a:p>
                  </a:txBody>
                  <a:tcPr marL="0" marR="0" marT="0" marB="0" anchor="ctr"/>
                </a:tc>
                <a:tc>
                  <a:txBody>
                    <a:bodyPr/>
                    <a:lstStyle/>
                    <a:p>
                      <a:r>
                        <a:rPr lang="en-US" sz="1800"/>
                        <a:t>Numbers and algebra</a:t>
                      </a:r>
                      <a:br>
                        <a:rPr lang="en-US" sz="1800"/>
                      </a:br>
                      <a:r>
                        <a:rPr lang="en-US" sz="1800"/>
                        <a:t>Measurement and data</a:t>
                      </a:r>
                      <a:br>
                        <a:rPr lang="en-US" sz="1800"/>
                      </a:br>
                      <a:r>
                        <a:rPr lang="en-US" sz="1800"/>
                        <a:t>Pre-Test questions</a:t>
                      </a:r>
                    </a:p>
                  </a:txBody>
                  <a:tcPr marL="0" marR="0" marT="0" marB="0" anchor="ctr"/>
                </a:tc>
                <a:tc>
                  <a:txBody>
                    <a:bodyPr/>
                    <a:lstStyle/>
                    <a:p>
                      <a:r>
                        <a:rPr lang="en-US" sz="1800"/>
                        <a:t>Human anatomy &amp; physiology</a:t>
                      </a:r>
                      <a:br>
                        <a:rPr lang="en-US" sz="1800"/>
                      </a:br>
                      <a:r>
                        <a:rPr lang="en-US" sz="1800"/>
                        <a:t>Life and physical sciences</a:t>
                      </a:r>
                      <a:br>
                        <a:rPr lang="en-US" sz="1800"/>
                      </a:br>
                      <a:r>
                        <a:rPr lang="en-US" sz="1800"/>
                        <a:t>Scientific reasoning</a:t>
                      </a:r>
                      <a:br>
                        <a:rPr lang="en-US" sz="1800"/>
                      </a:br>
                      <a:r>
                        <a:rPr lang="en-US" sz="1800"/>
                        <a:t>Pre-Test questions</a:t>
                      </a:r>
                    </a:p>
                  </a:txBody>
                  <a:tcPr marL="0" marR="0" marT="0" marB="0" anchor="ctr"/>
                </a:tc>
                <a:tc>
                  <a:txBody>
                    <a:bodyPr/>
                    <a:lstStyle/>
                    <a:p>
                      <a:r>
                        <a:rPr lang="en-US" sz="1800"/>
                        <a:t>Conventions of standard English</a:t>
                      </a:r>
                      <a:br>
                        <a:rPr lang="en-US" sz="1800"/>
                      </a:br>
                      <a:r>
                        <a:rPr lang="en-US" sz="1800"/>
                        <a:t>Knowledge of language</a:t>
                      </a:r>
                      <a:br>
                        <a:rPr lang="en-US" sz="1800"/>
                      </a:br>
                      <a:r>
                        <a:rPr lang="en-US" sz="1800"/>
                        <a:t>Vocabulary acquisition</a:t>
                      </a:r>
                      <a:br>
                        <a:rPr lang="en-US" sz="1800"/>
                      </a:br>
                      <a:r>
                        <a:rPr lang="en-US" sz="1800"/>
                        <a:t>Pre-Test questions</a:t>
                      </a:r>
                    </a:p>
                  </a:txBody>
                  <a:tcPr marL="0" marR="0" marT="0" marB="0" anchor="ctr"/>
                </a:tc>
                <a:extLst>
                  <a:ext uri="{0D108BD9-81ED-4DB2-BD59-A6C34878D82A}">
                    <a16:rowId xmlns:a16="http://schemas.microsoft.com/office/drawing/2014/main" val="1511873095"/>
                  </a:ext>
                </a:extLst>
              </a:tr>
            </a:tbl>
          </a:graphicData>
        </a:graphic>
      </p:graphicFrame>
      <p:sp>
        <p:nvSpPr>
          <p:cNvPr id="3" name="Slide Number Placeholder 2">
            <a:extLst>
              <a:ext uri="{FF2B5EF4-FFF2-40B4-BE49-F238E27FC236}">
                <a16:creationId xmlns:a16="http://schemas.microsoft.com/office/drawing/2014/main" id="{5E59FBB6-0B2A-4378-8E17-D19EE0570C65}"/>
              </a:ext>
            </a:extLst>
          </p:cNvPr>
          <p:cNvSpPr>
            <a:spLocks noGrp="1"/>
          </p:cNvSpPr>
          <p:nvPr>
            <p:ph type="sldNum" sz="quarter" idx="12"/>
          </p:nvPr>
        </p:nvSpPr>
        <p:spPr/>
        <p:txBody>
          <a:bodyPr/>
          <a:lstStyle/>
          <a:p>
            <a:fld id="{8A7A6979-0714-4377-B894-6BE4C2D6E202}" type="slidenum">
              <a:rPr lang="en-US" smtClean="0"/>
              <a:t>18</a:t>
            </a:fld>
            <a:endParaRPr lang="en-US" dirty="0"/>
          </a:p>
        </p:txBody>
      </p:sp>
    </p:spTree>
    <p:extLst>
      <p:ext uri="{BB962C8B-B14F-4D97-AF65-F5344CB8AC3E}">
        <p14:creationId xmlns:p14="http://schemas.microsoft.com/office/powerpoint/2010/main" val="1696164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rial view of boy sitting at his laptop">
            <a:extLst>
              <a:ext uri="{FF2B5EF4-FFF2-40B4-BE49-F238E27FC236}">
                <a16:creationId xmlns:a16="http://schemas.microsoft.com/office/drawing/2014/main" id="{3C2A7DCB-B005-424A-8446-ACA533D0BC8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t="10" b="10"/>
          <a:stretch>
            <a:fillRect/>
          </a:stretch>
        </p:blipFill>
        <p:spPr>
          <a:xfrm>
            <a:off x="8958961" y="0"/>
            <a:ext cx="3233039" cy="5905575"/>
          </a:xfrm>
        </p:spPr>
      </p:pic>
      <p:sp>
        <p:nvSpPr>
          <p:cNvPr id="23" name="Text Placeholder 22">
            <a:extLst>
              <a:ext uri="{FF2B5EF4-FFF2-40B4-BE49-F238E27FC236}">
                <a16:creationId xmlns:a16="http://schemas.microsoft.com/office/drawing/2014/main" id="{B88939B0-5B9A-4423-AFD1-CF6B22268795}"/>
              </a:ext>
            </a:extLst>
          </p:cNvPr>
          <p:cNvSpPr>
            <a:spLocks noGrp="1"/>
          </p:cNvSpPr>
          <p:nvPr>
            <p:ph type="body" sz="quarter" idx="11"/>
          </p:nvPr>
        </p:nvSpPr>
        <p:spPr>
          <a:xfrm>
            <a:off x="300038" y="781878"/>
            <a:ext cx="8406639" cy="5905575"/>
          </a:xfrm>
        </p:spPr>
        <p:txBody>
          <a:bodyPr/>
          <a:lstStyle/>
          <a:p>
            <a:r>
              <a:rPr lang="en-US" sz="2000" dirty="0"/>
              <a:t>TEAS Prep Options with estimated costs                </a:t>
            </a:r>
            <a:r>
              <a:rPr lang="en-US" sz="2000" dirty="0">
                <a:hlinkClick r:id="rId3"/>
              </a:rPr>
              <a:t>https://www.atitesting.com/ati_store/product.aspx?zpid=1528</a:t>
            </a:r>
            <a:endParaRPr lang="en-US" sz="2000" dirty="0"/>
          </a:p>
          <a:p>
            <a:pPr lvl="2">
              <a:buFont typeface="Arial" panose="020B0604020202020204" pitchFamily="34" charset="0"/>
              <a:buChar char="•"/>
            </a:pPr>
            <a:r>
              <a:rPr lang="en-US" i="1" dirty="0"/>
              <a:t>ATI SmartPrep Study Package</a:t>
            </a:r>
            <a:r>
              <a:rPr lang="en-US" dirty="0"/>
              <a:t> - $209 – unlimited 90-day online usage of SmartPrep Course, Study Manual, 650 sample questions, and 2 practice TEAS tests (150 questions each)</a:t>
            </a:r>
          </a:p>
          <a:p>
            <a:pPr lvl="2">
              <a:buFont typeface="Arial" panose="020B0604020202020204" pitchFamily="34" charset="0"/>
              <a:buChar char="•"/>
            </a:pPr>
            <a:r>
              <a:rPr lang="en-US" i="1" dirty="0"/>
              <a:t>ATI TEAS Basic Package ­</a:t>
            </a:r>
            <a:r>
              <a:rPr lang="en-US" dirty="0"/>
              <a:t>- $115 – Study Manual and 2 practice TEAS tests (150 questions each)</a:t>
            </a:r>
          </a:p>
          <a:p>
            <a:pPr lvl="2">
              <a:buFont typeface="Arial" panose="020B0604020202020204" pitchFamily="34" charset="0"/>
              <a:buChar char="•"/>
            </a:pPr>
            <a:r>
              <a:rPr lang="en-US" i="1" dirty="0"/>
              <a:t>ATI TEAS Online Assessment Package </a:t>
            </a:r>
            <a:r>
              <a:rPr lang="en-US" dirty="0"/>
              <a:t>- $82.80 – 2 practice TEAS tests (150 questions each)</a:t>
            </a:r>
          </a:p>
          <a:p>
            <a:pPr lvl="2">
              <a:buFont typeface="Arial" panose="020B0604020202020204" pitchFamily="34" charset="0"/>
              <a:buChar char="•"/>
            </a:pPr>
            <a:r>
              <a:rPr lang="en-US" i="1" dirty="0"/>
              <a:t>ATI Practice Assessment A or B </a:t>
            </a:r>
            <a:r>
              <a:rPr lang="en-US" dirty="0"/>
              <a:t>- $46.00 – 1 practice TEAS test (150 questions each)</a:t>
            </a:r>
          </a:p>
          <a:p>
            <a:pPr marL="171450" indent="-171450">
              <a:buFont typeface="Arial" panose="020B0604020202020204" pitchFamily="34" charset="0"/>
              <a:buChar char="•"/>
            </a:pPr>
            <a:r>
              <a:rPr lang="en-US" sz="2000" dirty="0"/>
              <a:t>Kaplan Test Prep – ATI Teas Strategies book – average cost $25 -ISBN: 978-1506211152</a:t>
            </a:r>
          </a:p>
          <a:p>
            <a:pPr marL="171450" indent="-171450">
              <a:buFont typeface="Arial" panose="020B0604020202020204" pitchFamily="34" charset="0"/>
              <a:buChar char="•"/>
            </a:pPr>
            <a:r>
              <a:rPr lang="en-US" sz="2000" dirty="0"/>
              <a:t>ED2Go Self-Paced Tutorials – Reading and English Portions: $115; Math and Science Portions - $115 - </a:t>
            </a:r>
            <a:r>
              <a:rPr lang="en-US" sz="2000" dirty="0">
                <a:hlinkClick r:id="rId4"/>
              </a:rPr>
              <a:t>https://www.ed2go.com/rivervalley/SearchResults.aspx?SearchTerms=teas</a:t>
            </a:r>
            <a:endParaRPr lang="en-US" sz="2000" dirty="0"/>
          </a:p>
          <a:p>
            <a:r>
              <a:rPr lang="en-US" sz="2000" b="1" dirty="0"/>
              <a:t>It is HIGHLY recommended you utilize a TEAS prep resource prior to taking the TEAS to increase your likelihood of success! </a:t>
            </a:r>
            <a:endParaRPr lang="en-US" sz="2400" dirty="0"/>
          </a:p>
        </p:txBody>
      </p:sp>
      <p:sp>
        <p:nvSpPr>
          <p:cNvPr id="4" name="Title 3">
            <a:extLst>
              <a:ext uri="{FF2B5EF4-FFF2-40B4-BE49-F238E27FC236}">
                <a16:creationId xmlns:a16="http://schemas.microsoft.com/office/drawing/2014/main" id="{DFF36EE7-AE57-42F4-ACA9-A328C1F4EA02}"/>
              </a:ext>
            </a:extLst>
          </p:cNvPr>
          <p:cNvSpPr>
            <a:spLocks noGrp="1"/>
          </p:cNvSpPr>
          <p:nvPr>
            <p:ph type="title"/>
          </p:nvPr>
        </p:nvSpPr>
        <p:spPr>
          <a:xfrm>
            <a:off x="552322" y="80249"/>
            <a:ext cx="6891564" cy="830997"/>
          </a:xfrm>
        </p:spPr>
        <p:txBody>
          <a:bodyPr/>
          <a:lstStyle/>
          <a:p>
            <a:r>
              <a:rPr lang="en-GB" sz="4800" dirty="0"/>
              <a:t>Optional Study Resources</a:t>
            </a:r>
          </a:p>
        </p:txBody>
      </p:sp>
      <p:sp>
        <p:nvSpPr>
          <p:cNvPr id="2" name="Slide Number Placeholder 1">
            <a:extLst>
              <a:ext uri="{FF2B5EF4-FFF2-40B4-BE49-F238E27FC236}">
                <a16:creationId xmlns:a16="http://schemas.microsoft.com/office/drawing/2014/main" id="{28A6EA3E-E03D-4C2C-8E36-ADF40DF20932}"/>
              </a:ext>
            </a:extLst>
          </p:cNvPr>
          <p:cNvSpPr>
            <a:spLocks noGrp="1"/>
          </p:cNvSpPr>
          <p:nvPr>
            <p:ph type="sldNum" sz="quarter" idx="4"/>
          </p:nvPr>
        </p:nvSpPr>
        <p:spPr/>
        <p:txBody>
          <a:bodyPr/>
          <a:lstStyle/>
          <a:p>
            <a:pPr algn="ctr"/>
            <a:fld id="{817179DE-9BF3-494C-804F-0C7C90AC8700}" type="slidenum">
              <a:rPr lang="en-GB" smtClean="0"/>
              <a:pPr algn="ctr"/>
              <a:t>19</a:t>
            </a:fld>
            <a:endParaRPr lang="en-GB" dirty="0"/>
          </a:p>
        </p:txBody>
      </p:sp>
      <p:sp>
        <p:nvSpPr>
          <p:cNvPr id="14" name="Rectangle 13" descr="decorative element">
            <a:extLst>
              <a:ext uri="{FF2B5EF4-FFF2-40B4-BE49-F238E27FC236}">
                <a16:creationId xmlns:a16="http://schemas.microsoft.com/office/drawing/2014/main" id="{C862BC4D-BD7A-417E-A34A-59CE4D4A6AC8}"/>
              </a:ext>
            </a:extLst>
          </p:cNvPr>
          <p:cNvSpPr/>
          <p:nvPr/>
        </p:nvSpPr>
        <p:spPr>
          <a:xfrm>
            <a:off x="0" y="6355760"/>
            <a:ext cx="12192000" cy="9144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descr="decorative element">
            <a:extLst>
              <a:ext uri="{FF2B5EF4-FFF2-40B4-BE49-F238E27FC236}">
                <a16:creationId xmlns:a16="http://schemas.microsoft.com/office/drawing/2014/main" id="{652937FB-CDE3-46B3-8481-AB5DB8C4BABA}"/>
              </a:ext>
            </a:extLst>
          </p:cNvPr>
          <p:cNvSpPr/>
          <p:nvPr/>
        </p:nvSpPr>
        <p:spPr>
          <a:xfrm>
            <a:off x="11091210" y="6086479"/>
            <a:ext cx="600974" cy="600974"/>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Slide Number Placeholder 5">
            <a:extLst>
              <a:ext uri="{FF2B5EF4-FFF2-40B4-BE49-F238E27FC236}">
                <a16:creationId xmlns:a16="http://schemas.microsoft.com/office/drawing/2014/main" id="{11457662-C1A5-4B93-8E30-88025E27C462}"/>
              </a:ext>
            </a:extLst>
          </p:cNvPr>
          <p:cNvSpPr txBox="1">
            <a:spLocks/>
          </p:cNvSpPr>
          <p:nvPr/>
        </p:nvSpPr>
        <p:spPr>
          <a:xfrm>
            <a:off x="11091210" y="6189345"/>
            <a:ext cx="600974" cy="395243"/>
          </a:xfrm>
          <a:prstGeom prst="rect">
            <a:avLst/>
          </a:prstGeom>
        </p:spPr>
        <p:txBody>
          <a:bodyPr vert="horz" lIns="0" tIns="0" rIns="0" bIns="0" rtlCol="0" anchor="ctr"/>
          <a:lstStyle>
            <a:defPPr>
              <a:defRPr lang="en-US"/>
            </a:defPPr>
            <a:lvl1pPr marL="0" algn="r" defTabSz="914400" rtl="0" eaLnBrk="1" latinLnBrk="0" hangingPunct="1">
              <a:defRPr sz="11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247A4EEE-49CE-4F6C-BF32-B7FCC5EBBF45}" type="slidenum">
              <a:rPr lang="en-GB" sz="1200" smtClean="0">
                <a:solidFill>
                  <a:schemeClr val="bg1"/>
                </a:solidFill>
              </a:rPr>
              <a:pPr algn="ctr"/>
              <a:t>19</a:t>
            </a:fld>
            <a:endParaRPr lang="en-GB" sz="1200" dirty="0">
              <a:solidFill>
                <a:schemeClr val="bg1"/>
              </a:solidFill>
            </a:endParaRPr>
          </a:p>
        </p:txBody>
      </p:sp>
      <p:sp>
        <p:nvSpPr>
          <p:cNvPr id="6" name="Content Placeholder 5">
            <a:extLst>
              <a:ext uri="{FF2B5EF4-FFF2-40B4-BE49-F238E27FC236}">
                <a16:creationId xmlns:a16="http://schemas.microsoft.com/office/drawing/2014/main" id="{25B3D390-F473-489A-AA5E-E51805940B22}"/>
              </a:ext>
            </a:extLst>
          </p:cNvPr>
          <p:cNvSpPr>
            <a:spLocks noGrp="1"/>
          </p:cNvSpPr>
          <p:nvPr>
            <p:ph sz="quarter" idx="14"/>
          </p:nvPr>
        </p:nvSpPr>
        <p:spPr/>
        <p:txBody>
          <a:bodyPr/>
          <a:lstStyle/>
          <a:p>
            <a:endParaRPr lang="en-US"/>
          </a:p>
        </p:txBody>
      </p:sp>
    </p:spTree>
    <p:extLst>
      <p:ext uri="{BB962C8B-B14F-4D97-AF65-F5344CB8AC3E}">
        <p14:creationId xmlns:p14="http://schemas.microsoft.com/office/powerpoint/2010/main" val="2519383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33E30-D4AB-460F-A160-60C66856990D}"/>
              </a:ext>
            </a:extLst>
          </p:cNvPr>
          <p:cNvSpPr>
            <a:spLocks noGrp="1"/>
          </p:cNvSpPr>
          <p:nvPr>
            <p:ph type="title"/>
          </p:nvPr>
        </p:nvSpPr>
        <p:spPr>
          <a:xfrm>
            <a:off x="657225" y="499533"/>
            <a:ext cx="7214566" cy="1658198"/>
          </a:xfrm>
        </p:spPr>
        <p:txBody>
          <a:bodyPr>
            <a:normAutofit/>
          </a:bodyPr>
          <a:lstStyle/>
          <a:p>
            <a:r>
              <a:rPr lang="en-US">
                <a:solidFill>
                  <a:srgbClr val="FFFFFF"/>
                </a:solidFill>
              </a:rPr>
              <a:t>Introduction</a:t>
            </a:r>
            <a:endParaRPr lang="en-US" dirty="0">
              <a:solidFill>
                <a:srgbClr val="FFFFFF"/>
              </a:solidFill>
            </a:endParaRPr>
          </a:p>
        </p:txBody>
      </p:sp>
      <p:sp>
        <p:nvSpPr>
          <p:cNvPr id="3" name="Content Placeholder 2">
            <a:extLst>
              <a:ext uri="{FF2B5EF4-FFF2-40B4-BE49-F238E27FC236}">
                <a16:creationId xmlns:a16="http://schemas.microsoft.com/office/drawing/2014/main" id="{18EDCDD9-2995-4CC8-9087-31A8EEA4FBE6}"/>
              </a:ext>
            </a:extLst>
          </p:cNvPr>
          <p:cNvSpPr>
            <a:spLocks noGrp="1"/>
          </p:cNvSpPr>
          <p:nvPr>
            <p:ph idx="1"/>
          </p:nvPr>
        </p:nvSpPr>
        <p:spPr>
          <a:xfrm>
            <a:off x="676657" y="2157730"/>
            <a:ext cx="6638543" cy="3718681"/>
          </a:xfrm>
        </p:spPr>
        <p:txBody>
          <a:bodyPr>
            <a:normAutofit/>
          </a:bodyPr>
          <a:lstStyle/>
          <a:p>
            <a:r>
              <a:rPr lang="en-US" b="1"/>
              <a:t>We are one of nine associate-degree nursing programs in New Hampshire. </a:t>
            </a:r>
          </a:p>
          <a:p>
            <a:r>
              <a:rPr lang="en-US" b="1"/>
              <a:t>Our Associate of Science in Nursing (ASN) program was founded in 1981. </a:t>
            </a:r>
          </a:p>
          <a:p>
            <a:r>
              <a:rPr lang="en-US" b="1"/>
              <a:t>We are accredited by the Accrediting Commission for Education in Nursing (ACEN) for our Associate of Science Degree in Nursing (ASN) program.</a:t>
            </a:r>
            <a:endParaRPr lang="en-US" b="1" dirty="0"/>
          </a:p>
        </p:txBody>
      </p:sp>
      <p:pic>
        <p:nvPicPr>
          <p:cNvPr id="5" name="Picture 4" descr="A group of people posing for a photo&#10;&#10;Description generated with very high confidence">
            <a:extLst>
              <a:ext uri="{FF2B5EF4-FFF2-40B4-BE49-F238E27FC236}">
                <a16:creationId xmlns:a16="http://schemas.microsoft.com/office/drawing/2014/main" id="{4B6FD549-50D4-43E5-93F4-625C35A1CA9F}"/>
              </a:ext>
            </a:extLst>
          </p:cNvPr>
          <p:cNvPicPr>
            <a:picLocks noChangeAspect="1"/>
          </p:cNvPicPr>
          <p:nvPr/>
        </p:nvPicPr>
        <p:blipFill rotWithShape="1">
          <a:blip r:embed="rId2"/>
          <a:srcRect r="3" b="11994"/>
          <a:stretch/>
        </p:blipFill>
        <p:spPr>
          <a:xfrm>
            <a:off x="8114535" y="10"/>
            <a:ext cx="4077465" cy="2736255"/>
          </a:xfrm>
          <a:prstGeom prst="rect">
            <a:avLst/>
          </a:prstGeom>
        </p:spPr>
      </p:pic>
      <p:pic>
        <p:nvPicPr>
          <p:cNvPr id="8" name="Picture 7" descr="Image result for lpn and rn logo">
            <a:extLst>
              <a:ext uri="{FF2B5EF4-FFF2-40B4-BE49-F238E27FC236}">
                <a16:creationId xmlns:a16="http://schemas.microsoft.com/office/drawing/2014/main" id="{A1C10684-0F43-4A10-916A-A4653C9EBFF4}"/>
              </a:ext>
            </a:extLst>
          </p:cNvPr>
          <p:cNvPicPr/>
          <p:nvPr/>
        </p:nvPicPr>
        <p:blipFill rotWithShape="1">
          <a:blip r:embed="rId3" cstate="print">
            <a:extLst>
              <a:ext uri="{28A0092B-C50C-407E-A947-70E740481C1C}">
                <a14:useLocalDpi xmlns:a14="http://schemas.microsoft.com/office/drawing/2010/main" val="0"/>
              </a:ext>
            </a:extLst>
          </a:blip>
          <a:srcRect t="2292" r="-2" b="2030"/>
          <a:stretch/>
        </p:blipFill>
        <p:spPr bwMode="auto">
          <a:xfrm>
            <a:off x="8114536" y="2897120"/>
            <a:ext cx="4077463" cy="3960870"/>
          </a:xfrm>
          <a:prstGeom prst="rect">
            <a:avLst/>
          </a:prstGeom>
          <a:noFill/>
        </p:spPr>
      </p:pic>
      <p:sp>
        <p:nvSpPr>
          <p:cNvPr id="6" name="Slide Number Placeholder 5">
            <a:extLst>
              <a:ext uri="{FF2B5EF4-FFF2-40B4-BE49-F238E27FC236}">
                <a16:creationId xmlns:a16="http://schemas.microsoft.com/office/drawing/2014/main" id="{DD20020E-C716-4939-B671-752BC0793C15}"/>
              </a:ext>
            </a:extLst>
          </p:cNvPr>
          <p:cNvSpPr>
            <a:spLocks noGrp="1"/>
          </p:cNvSpPr>
          <p:nvPr>
            <p:ph type="sldNum" sz="quarter" idx="12"/>
          </p:nvPr>
        </p:nvSpPr>
        <p:spPr>
          <a:xfrm>
            <a:off x="8763926" y="5876412"/>
            <a:ext cx="2926080" cy="1397039"/>
          </a:xfrm>
        </p:spPr>
        <p:txBody>
          <a:bodyPr>
            <a:normAutofit/>
          </a:bodyPr>
          <a:lstStyle/>
          <a:p>
            <a:pPr>
              <a:lnSpc>
                <a:spcPct val="90000"/>
              </a:lnSpc>
              <a:spcAft>
                <a:spcPts val="600"/>
              </a:spcAft>
            </a:pPr>
            <a:fld id="{8A7A6979-0714-4377-B894-6BE4C2D6E202}" type="slidenum">
              <a:rPr lang="en-US" sz="9500" smtClean="0">
                <a:solidFill>
                  <a:srgbClr val="FFFFFF">
                    <a:alpha val="45000"/>
                  </a:srgbClr>
                </a:solidFill>
              </a:rPr>
              <a:pPr>
                <a:lnSpc>
                  <a:spcPct val="90000"/>
                </a:lnSpc>
                <a:spcAft>
                  <a:spcPts val="600"/>
                </a:spcAft>
              </a:pPr>
              <a:t>2</a:t>
            </a:fld>
            <a:endParaRPr lang="en-US" sz="9500">
              <a:solidFill>
                <a:srgbClr val="FFFFFF">
                  <a:alpha val="45000"/>
                </a:srgbClr>
              </a:solidFill>
            </a:endParaRPr>
          </a:p>
        </p:txBody>
      </p:sp>
    </p:spTree>
    <p:extLst>
      <p:ext uri="{BB962C8B-B14F-4D97-AF65-F5344CB8AC3E}">
        <p14:creationId xmlns:p14="http://schemas.microsoft.com/office/powerpoint/2010/main" val="1846259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8DB4C-4374-4FFD-92C7-9A113BDD1083}"/>
              </a:ext>
            </a:extLst>
          </p:cNvPr>
          <p:cNvSpPr>
            <a:spLocks noGrp="1"/>
          </p:cNvSpPr>
          <p:nvPr>
            <p:ph type="title"/>
          </p:nvPr>
        </p:nvSpPr>
        <p:spPr>
          <a:xfrm>
            <a:off x="863029" y="1012004"/>
            <a:ext cx="3416158" cy="4795408"/>
          </a:xfrm>
        </p:spPr>
        <p:txBody>
          <a:bodyPr>
            <a:normAutofit fontScale="90000"/>
          </a:bodyPr>
          <a:lstStyle/>
          <a:p>
            <a:r>
              <a:rPr lang="en-US" dirty="0">
                <a:solidFill>
                  <a:srgbClr val="FFFFFF"/>
                </a:solidFill>
              </a:rPr>
              <a:t>Further Study Resources – Available in RVCC’s Library</a:t>
            </a:r>
            <a:br>
              <a:rPr lang="en-US" dirty="0">
                <a:solidFill>
                  <a:srgbClr val="FFFFFF"/>
                </a:solidFill>
              </a:rPr>
            </a:br>
            <a:br>
              <a:rPr lang="en-US" dirty="0">
                <a:solidFill>
                  <a:srgbClr val="FFFFFF"/>
                </a:solidFill>
              </a:rPr>
            </a:br>
            <a:br>
              <a:rPr lang="en-US" dirty="0">
                <a:solidFill>
                  <a:srgbClr val="FFFFFF"/>
                </a:solidFill>
              </a:rPr>
            </a:br>
            <a:br>
              <a:rPr lang="en-US" dirty="0">
                <a:solidFill>
                  <a:srgbClr val="FFFFFF"/>
                </a:solidFill>
              </a:rPr>
            </a:br>
            <a:endParaRPr lang="en-US" dirty="0">
              <a:solidFill>
                <a:srgbClr val="FFFFFF"/>
              </a:solidFill>
            </a:endParaRPr>
          </a:p>
        </p:txBody>
      </p:sp>
      <p:graphicFrame>
        <p:nvGraphicFramePr>
          <p:cNvPr id="6" name="Content Placeholder 2">
            <a:extLst>
              <a:ext uri="{FF2B5EF4-FFF2-40B4-BE49-F238E27FC236}">
                <a16:creationId xmlns:a16="http://schemas.microsoft.com/office/drawing/2014/main" id="{29A27A5A-321C-4D4F-849B-4619719201E2}"/>
              </a:ext>
            </a:extLst>
          </p:cNvPr>
          <p:cNvGraphicFramePr>
            <a:graphicFrameLocks noGrp="1"/>
          </p:cNvGraphicFramePr>
          <p:nvPr>
            <p:ph idx="1"/>
            <p:extLst>
              <p:ext uri="{D42A27DB-BD31-4B8C-83A1-F6EECF244321}">
                <p14:modId xmlns:p14="http://schemas.microsoft.com/office/powerpoint/2010/main" val="2134803815"/>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310DC3EF-8C19-4F2C-9B6A-EE7279C49B74}"/>
              </a:ext>
            </a:extLst>
          </p:cNvPr>
          <p:cNvSpPr>
            <a:spLocks noGrp="1"/>
          </p:cNvSpPr>
          <p:nvPr>
            <p:ph type="sldNum" sz="quarter" idx="12"/>
          </p:nvPr>
        </p:nvSpPr>
        <p:spPr>
          <a:xfrm>
            <a:off x="10726220" y="6356350"/>
            <a:ext cx="627580" cy="365125"/>
          </a:xfrm>
        </p:spPr>
        <p:txBody>
          <a:bodyPr>
            <a:normAutofit fontScale="25000" lnSpcReduction="20000"/>
          </a:bodyPr>
          <a:lstStyle/>
          <a:p>
            <a:pPr>
              <a:spcAft>
                <a:spcPts val="600"/>
              </a:spcAft>
            </a:pPr>
            <a:fld id="{8A7A6979-0714-4377-B894-6BE4C2D6E202}" type="slidenum">
              <a:rPr lang="en-US" smtClean="0">
                <a:solidFill>
                  <a:prstClr val="black">
                    <a:tint val="75000"/>
                  </a:prstClr>
                </a:solidFill>
              </a:rPr>
              <a:pPr>
                <a:spcAft>
                  <a:spcPts val="600"/>
                </a:spcAft>
              </a:pPr>
              <a:t>20</a:t>
            </a:fld>
            <a:endParaRPr lang="en-US">
              <a:solidFill>
                <a:prstClr val="black">
                  <a:tint val="75000"/>
                </a:prstClr>
              </a:solidFill>
            </a:endParaRPr>
          </a:p>
        </p:txBody>
      </p:sp>
      <p:sp>
        <p:nvSpPr>
          <p:cNvPr id="5" name="TextBox 4">
            <a:extLst>
              <a:ext uri="{FF2B5EF4-FFF2-40B4-BE49-F238E27FC236}">
                <a16:creationId xmlns:a16="http://schemas.microsoft.com/office/drawing/2014/main" id="{A34F6C68-CD29-4117-9A5C-F47CCE0F3BAD}"/>
              </a:ext>
            </a:extLst>
          </p:cNvPr>
          <p:cNvSpPr txBox="1"/>
          <p:nvPr/>
        </p:nvSpPr>
        <p:spPr>
          <a:xfrm>
            <a:off x="7881021" y="4614862"/>
            <a:ext cx="4156078" cy="1569660"/>
          </a:xfrm>
          <a:prstGeom prst="rect">
            <a:avLst/>
          </a:prstGeom>
          <a:noFill/>
        </p:spPr>
        <p:txBody>
          <a:bodyPr wrap="square" rtlCol="0">
            <a:spAutoFit/>
          </a:bodyPr>
          <a:lstStyle/>
          <a:p>
            <a:pPr>
              <a:spcAft>
                <a:spcPts val="600"/>
              </a:spcAft>
            </a:pPr>
            <a:r>
              <a:rPr lang="en-US" dirty="0"/>
              <a:t> </a:t>
            </a:r>
            <a:r>
              <a:rPr lang="en-US" sz="3200" dirty="0"/>
              <a:t>Ask your Librarian about </a:t>
            </a:r>
            <a:r>
              <a:rPr lang="en-US" sz="3200" i="1" dirty="0" err="1"/>
              <a:t>LearningExpress</a:t>
            </a:r>
            <a:r>
              <a:rPr lang="en-US" sz="3200" i="1" dirty="0"/>
              <a:t> Test Prep!</a:t>
            </a:r>
          </a:p>
        </p:txBody>
      </p:sp>
      <p:pic>
        <p:nvPicPr>
          <p:cNvPr id="9" name="Picture 8" descr="A screenshot of a cell phone&#10;&#10;Description automatically generated">
            <a:extLst>
              <a:ext uri="{FF2B5EF4-FFF2-40B4-BE49-F238E27FC236}">
                <a16:creationId xmlns:a16="http://schemas.microsoft.com/office/drawing/2014/main" id="{615598FC-21E3-4EDB-A002-6BE3243818E1}"/>
              </a:ext>
            </a:extLst>
          </p:cNvPr>
          <p:cNvPicPr>
            <a:picLocks noChangeAspect="1"/>
          </p:cNvPicPr>
          <p:nvPr/>
        </p:nvPicPr>
        <p:blipFill>
          <a:blip r:embed="rId7"/>
          <a:stretch>
            <a:fillRect/>
          </a:stretch>
        </p:blipFill>
        <p:spPr>
          <a:xfrm>
            <a:off x="692756" y="3671966"/>
            <a:ext cx="3963688" cy="2676525"/>
          </a:xfrm>
          <a:prstGeom prst="rect">
            <a:avLst/>
          </a:prstGeom>
        </p:spPr>
      </p:pic>
    </p:spTree>
    <p:extLst>
      <p:ext uri="{BB962C8B-B14F-4D97-AF65-F5344CB8AC3E}">
        <p14:creationId xmlns:p14="http://schemas.microsoft.com/office/powerpoint/2010/main" val="31871898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E3BC903-DB45-4927-B0E9-A59B1728F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72000"/>
            <a:ext cx="12192000" cy="2286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E449820-FB7C-495A-BEBE-3A371052918E}"/>
              </a:ext>
            </a:extLst>
          </p:cNvPr>
          <p:cNvSpPr>
            <a:spLocks noGrp="1"/>
          </p:cNvSpPr>
          <p:nvPr>
            <p:ph type="title"/>
          </p:nvPr>
        </p:nvSpPr>
        <p:spPr>
          <a:xfrm>
            <a:off x="657224" y="4772508"/>
            <a:ext cx="10772775" cy="1658198"/>
          </a:xfrm>
        </p:spPr>
        <p:txBody>
          <a:bodyPr vert="horz" lIns="91440" tIns="45720" rIns="91440" bIns="45720" rtlCol="0" anchor="ctr">
            <a:normAutofit/>
          </a:bodyPr>
          <a:lstStyle/>
          <a:p>
            <a:r>
              <a:rPr lang="en-US">
                <a:solidFill>
                  <a:srgbClr val="FFFFFF"/>
                </a:solidFill>
              </a:rPr>
              <a:t>How to Register for the TEAS Test</a:t>
            </a:r>
          </a:p>
        </p:txBody>
      </p:sp>
      <p:sp>
        <p:nvSpPr>
          <p:cNvPr id="3" name="Slide Number Placeholder 2">
            <a:extLst>
              <a:ext uri="{FF2B5EF4-FFF2-40B4-BE49-F238E27FC236}">
                <a16:creationId xmlns:a16="http://schemas.microsoft.com/office/drawing/2014/main" id="{D4B1B775-1415-43E2-BD9B-B1DD1C4A0B04}"/>
              </a:ext>
            </a:extLst>
          </p:cNvPr>
          <p:cNvSpPr>
            <a:spLocks noGrp="1"/>
          </p:cNvSpPr>
          <p:nvPr>
            <p:ph type="sldNum" sz="quarter" idx="12"/>
          </p:nvPr>
        </p:nvSpPr>
        <p:spPr>
          <a:xfrm>
            <a:off x="8763926" y="5876412"/>
            <a:ext cx="2926080" cy="1397039"/>
          </a:xfrm>
        </p:spPr>
        <p:txBody>
          <a:bodyPr vert="horz" lIns="91440" tIns="45720" rIns="91440" bIns="45720" rtlCol="0" anchor="b">
            <a:normAutofit/>
          </a:bodyPr>
          <a:lstStyle/>
          <a:p>
            <a:pPr>
              <a:lnSpc>
                <a:spcPct val="90000"/>
              </a:lnSpc>
              <a:spcAft>
                <a:spcPts val="600"/>
              </a:spcAft>
            </a:pPr>
            <a:fld id="{8A7A6979-0714-4377-B894-6BE4C2D6E202}" type="slidenum">
              <a:rPr lang="en-US" sz="9500">
                <a:solidFill>
                  <a:srgbClr val="FFFFFF">
                    <a:alpha val="25000"/>
                  </a:srgbClr>
                </a:solidFill>
              </a:rPr>
              <a:pPr>
                <a:lnSpc>
                  <a:spcPct val="90000"/>
                </a:lnSpc>
                <a:spcAft>
                  <a:spcPts val="600"/>
                </a:spcAft>
              </a:pPr>
              <a:t>21</a:t>
            </a:fld>
            <a:endParaRPr lang="en-US" sz="9500">
              <a:solidFill>
                <a:srgbClr val="FFFFFF">
                  <a:alpha val="25000"/>
                </a:srgbClr>
              </a:solidFill>
            </a:endParaRPr>
          </a:p>
        </p:txBody>
      </p:sp>
      <p:graphicFrame>
        <p:nvGraphicFramePr>
          <p:cNvPr id="5" name="TextBox 2">
            <a:extLst>
              <a:ext uri="{FF2B5EF4-FFF2-40B4-BE49-F238E27FC236}">
                <a16:creationId xmlns:a16="http://schemas.microsoft.com/office/drawing/2014/main" id="{C0AFE0F2-7BE8-4787-B9AD-BD5967440B6B}"/>
              </a:ext>
            </a:extLst>
          </p:cNvPr>
          <p:cNvGraphicFramePr/>
          <p:nvPr>
            <p:extLst>
              <p:ext uri="{D42A27DB-BD31-4B8C-83A1-F6EECF244321}">
                <p14:modId xmlns:p14="http://schemas.microsoft.com/office/powerpoint/2010/main" val="2211717779"/>
              </p:ext>
            </p:extLst>
          </p:nvPr>
        </p:nvGraphicFramePr>
        <p:xfrm>
          <a:off x="676275" y="643468"/>
          <a:ext cx="10872258" cy="3501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150410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96C27-A4E7-4BC2-9BFB-766E2DFD3A7D}"/>
              </a:ext>
            </a:extLst>
          </p:cNvPr>
          <p:cNvSpPr>
            <a:spLocks noGrp="1"/>
          </p:cNvSpPr>
          <p:nvPr>
            <p:ph type="title"/>
          </p:nvPr>
        </p:nvSpPr>
        <p:spPr>
          <a:xfrm>
            <a:off x="657226" y="0"/>
            <a:ext cx="6972607" cy="1658198"/>
          </a:xfrm>
        </p:spPr>
        <p:txBody>
          <a:bodyPr>
            <a:normAutofit/>
          </a:bodyPr>
          <a:lstStyle/>
          <a:p>
            <a:r>
              <a:rPr lang="en-US" dirty="0"/>
              <a:t>Your Next Steps</a:t>
            </a:r>
          </a:p>
        </p:txBody>
      </p:sp>
      <p:sp>
        <p:nvSpPr>
          <p:cNvPr id="3" name="Content Placeholder 2">
            <a:extLst>
              <a:ext uri="{FF2B5EF4-FFF2-40B4-BE49-F238E27FC236}">
                <a16:creationId xmlns:a16="http://schemas.microsoft.com/office/drawing/2014/main" id="{9C1095B7-2E0A-4194-930B-C739E6F95231}"/>
              </a:ext>
            </a:extLst>
          </p:cNvPr>
          <p:cNvSpPr>
            <a:spLocks noGrp="1"/>
          </p:cNvSpPr>
          <p:nvPr>
            <p:ph idx="1"/>
          </p:nvPr>
        </p:nvSpPr>
        <p:spPr>
          <a:xfrm>
            <a:off x="676657" y="1264024"/>
            <a:ext cx="6953176" cy="5499847"/>
          </a:xfrm>
        </p:spPr>
        <p:txBody>
          <a:bodyPr>
            <a:noAutofit/>
          </a:bodyPr>
          <a:lstStyle/>
          <a:p>
            <a:pPr marL="457200" indent="-457200">
              <a:buAutoNum type="arabicParenR"/>
            </a:pPr>
            <a:r>
              <a:rPr lang="en-US" dirty="0"/>
              <a:t>If interested, please register as a </a:t>
            </a:r>
            <a:r>
              <a:rPr lang="en-US" i="1" dirty="0"/>
              <a:t>General Studies Explorer </a:t>
            </a:r>
            <a:r>
              <a:rPr lang="en-US" dirty="0"/>
              <a:t>student at RVCC, so that you are assigned an academic advisor and then also will be eligible for financial aid. </a:t>
            </a:r>
          </a:p>
          <a:p>
            <a:pPr marL="457200" indent="-457200">
              <a:buAutoNum type="arabicParenR"/>
            </a:pPr>
            <a:r>
              <a:rPr lang="en-US" dirty="0"/>
              <a:t>Begin studying and register for the TEAS test</a:t>
            </a:r>
          </a:p>
          <a:p>
            <a:pPr marL="457200" indent="-457200">
              <a:buAutoNum type="arabicParenR"/>
            </a:pPr>
            <a:r>
              <a:rPr lang="en-US" dirty="0"/>
              <a:t>Obtain New Hampshire Licensed Nursing Assistant licensure (RN). </a:t>
            </a:r>
          </a:p>
          <a:p>
            <a:pPr marL="457200" indent="-457200">
              <a:buAutoNum type="arabicParenR"/>
            </a:pPr>
            <a:r>
              <a:rPr lang="en-US" dirty="0"/>
              <a:t>Work through requirements as previously discussed. </a:t>
            </a:r>
          </a:p>
          <a:p>
            <a:pPr marL="0" indent="0">
              <a:buNone/>
            </a:pPr>
            <a:r>
              <a:rPr lang="en-US" dirty="0"/>
              <a:t>For further, program-specific information, please contact: </a:t>
            </a:r>
            <a:r>
              <a:rPr lang="en-US" dirty="0">
                <a:hlinkClick r:id="rId2"/>
              </a:rPr>
              <a:t>sgroenewold@ccsnh.edu</a:t>
            </a:r>
            <a:r>
              <a:rPr lang="en-US" dirty="0"/>
              <a:t>.</a:t>
            </a:r>
          </a:p>
          <a:p>
            <a:pPr marL="0" indent="0">
              <a:buNone/>
            </a:pPr>
            <a:r>
              <a:rPr lang="en-US" dirty="0"/>
              <a:t>Get a pulse on your future, and jump start your career in nursing at RVCC!</a:t>
            </a:r>
          </a:p>
        </p:txBody>
      </p:sp>
      <p:pic>
        <p:nvPicPr>
          <p:cNvPr id="5" name="Picture 4" descr="A group of people posing for a photo&#10;&#10;Description generated with very high confidence">
            <a:extLst>
              <a:ext uri="{FF2B5EF4-FFF2-40B4-BE49-F238E27FC236}">
                <a16:creationId xmlns:a16="http://schemas.microsoft.com/office/drawing/2014/main" id="{68A31AA4-E953-4EAF-B187-2CA7CB7B1DC9}"/>
              </a:ext>
            </a:extLst>
          </p:cNvPr>
          <p:cNvPicPr>
            <a:picLocks noChangeAspect="1"/>
          </p:cNvPicPr>
          <p:nvPr/>
        </p:nvPicPr>
        <p:blipFill>
          <a:blip r:embed="rId3"/>
          <a:stretch>
            <a:fillRect/>
          </a:stretch>
        </p:blipFill>
        <p:spPr>
          <a:xfrm>
            <a:off x="8100058" y="2134505"/>
            <a:ext cx="3448478" cy="2586358"/>
          </a:xfrm>
          <a:prstGeom prst="rect">
            <a:avLst/>
          </a:prstGeom>
        </p:spPr>
      </p:pic>
      <p:sp>
        <p:nvSpPr>
          <p:cNvPr id="4" name="Slide Number Placeholder 3">
            <a:extLst>
              <a:ext uri="{FF2B5EF4-FFF2-40B4-BE49-F238E27FC236}">
                <a16:creationId xmlns:a16="http://schemas.microsoft.com/office/drawing/2014/main" id="{CBBEDDF9-5412-4795-AD38-CD2929A82794}"/>
              </a:ext>
            </a:extLst>
          </p:cNvPr>
          <p:cNvSpPr>
            <a:spLocks noGrp="1"/>
          </p:cNvSpPr>
          <p:nvPr>
            <p:ph type="sldNum" sz="quarter" idx="12"/>
          </p:nvPr>
        </p:nvSpPr>
        <p:spPr>
          <a:xfrm>
            <a:off x="8763926" y="5876412"/>
            <a:ext cx="2926080" cy="1397039"/>
          </a:xfrm>
        </p:spPr>
        <p:txBody>
          <a:bodyPr>
            <a:normAutofit/>
          </a:bodyPr>
          <a:lstStyle/>
          <a:p>
            <a:pPr>
              <a:lnSpc>
                <a:spcPct val="90000"/>
              </a:lnSpc>
              <a:spcAft>
                <a:spcPts val="600"/>
              </a:spcAft>
            </a:pPr>
            <a:fld id="{8A7A6979-0714-4377-B894-6BE4C2D6E202}" type="slidenum">
              <a:rPr lang="en-US" sz="9500">
                <a:solidFill>
                  <a:schemeClr val="accent1">
                    <a:alpha val="45000"/>
                  </a:schemeClr>
                </a:solidFill>
              </a:rPr>
              <a:pPr>
                <a:lnSpc>
                  <a:spcPct val="90000"/>
                </a:lnSpc>
                <a:spcAft>
                  <a:spcPts val="600"/>
                </a:spcAft>
              </a:pPr>
              <a:t>22</a:t>
            </a:fld>
            <a:endParaRPr lang="en-US" sz="9500">
              <a:solidFill>
                <a:schemeClr val="accent1">
                  <a:alpha val="45000"/>
                </a:schemeClr>
              </a:solidFill>
            </a:endParaRPr>
          </a:p>
        </p:txBody>
      </p:sp>
    </p:spTree>
    <p:extLst>
      <p:ext uri="{BB962C8B-B14F-4D97-AF65-F5344CB8AC3E}">
        <p14:creationId xmlns:p14="http://schemas.microsoft.com/office/powerpoint/2010/main" val="1042130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AE36D-EA9C-4632-820D-38B262C0A043}"/>
              </a:ext>
            </a:extLst>
          </p:cNvPr>
          <p:cNvSpPr>
            <a:spLocks noGrp="1"/>
          </p:cNvSpPr>
          <p:nvPr>
            <p:ph type="title"/>
          </p:nvPr>
        </p:nvSpPr>
        <p:spPr>
          <a:xfrm>
            <a:off x="706298" y="639763"/>
            <a:ext cx="3997693" cy="5492750"/>
          </a:xfrm>
        </p:spPr>
        <p:txBody>
          <a:bodyPr vert="horz" lIns="91440" tIns="45720" rIns="91440" bIns="45720" rtlCol="0">
            <a:normAutofit/>
          </a:bodyPr>
          <a:lstStyle/>
          <a:p>
            <a:r>
              <a:rPr lang="en-US" sz="6000" dirty="0">
                <a:solidFill>
                  <a:srgbClr val="FFFFFF"/>
                </a:solidFill>
              </a:rPr>
              <a:t>Associate of Science in </a:t>
            </a:r>
            <a:r>
              <a:rPr lang="en-US" sz="6000" kern="1200" dirty="0">
                <a:solidFill>
                  <a:srgbClr val="FFFFFF"/>
                </a:solidFill>
                <a:latin typeface="+mj-lt"/>
                <a:ea typeface="+mj-ea"/>
                <a:cs typeface="+mj-cs"/>
              </a:rPr>
              <a:t>Nursing -  Program </a:t>
            </a:r>
            <a:r>
              <a:rPr lang="en-US" sz="6000" dirty="0">
                <a:solidFill>
                  <a:srgbClr val="FFFFFF"/>
                </a:solidFill>
              </a:rPr>
              <a:t>D</a:t>
            </a:r>
            <a:r>
              <a:rPr lang="en-US" sz="6000" kern="1200" dirty="0">
                <a:solidFill>
                  <a:srgbClr val="FFFFFF"/>
                </a:solidFill>
                <a:latin typeface="+mj-lt"/>
                <a:ea typeface="+mj-ea"/>
                <a:cs typeface="+mj-cs"/>
              </a:rPr>
              <a:t>etails</a:t>
            </a:r>
          </a:p>
        </p:txBody>
      </p:sp>
      <p:graphicFrame>
        <p:nvGraphicFramePr>
          <p:cNvPr id="5" name="Content Placeholder 2">
            <a:extLst>
              <a:ext uri="{FF2B5EF4-FFF2-40B4-BE49-F238E27FC236}">
                <a16:creationId xmlns:a16="http://schemas.microsoft.com/office/drawing/2014/main" id="{3DFD9838-CE11-44B3-B293-1D25143F85A9}"/>
              </a:ext>
            </a:extLst>
          </p:cNvPr>
          <p:cNvGraphicFramePr>
            <a:graphicFrameLocks noGrp="1"/>
          </p:cNvGraphicFramePr>
          <p:nvPr>
            <p:ph idx="1"/>
            <p:extLst>
              <p:ext uri="{D42A27DB-BD31-4B8C-83A1-F6EECF244321}">
                <p14:modId xmlns:p14="http://schemas.microsoft.com/office/powerpoint/2010/main" val="612456718"/>
              </p:ext>
            </p:extLst>
          </p:nvPr>
        </p:nvGraphicFramePr>
        <p:xfrm>
          <a:off x="5288347" y="639763"/>
          <a:ext cx="6254724" cy="549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25DDBA7B-976D-4A05-8825-0865688FE216}"/>
              </a:ext>
            </a:extLst>
          </p:cNvPr>
          <p:cNvSpPr>
            <a:spLocks noGrp="1"/>
          </p:cNvSpPr>
          <p:nvPr>
            <p:ph type="sldNum" sz="quarter" idx="12"/>
          </p:nvPr>
        </p:nvSpPr>
        <p:spPr/>
        <p:txBody>
          <a:bodyPr vert="horz" lIns="91440" tIns="45720" rIns="91440" bIns="45720" rtlCol="0">
            <a:normAutofit/>
          </a:bodyPr>
          <a:lstStyle/>
          <a:p>
            <a:pPr defTabSz="914400">
              <a:lnSpc>
                <a:spcPct val="90000"/>
              </a:lnSpc>
              <a:spcAft>
                <a:spcPts val="600"/>
              </a:spcAft>
            </a:pPr>
            <a:fld id="{8A7A6979-0714-4377-B894-6BE4C2D6E202}" type="slidenum">
              <a:rPr lang="en-US" sz="9500">
                <a:solidFill>
                  <a:srgbClr val="FFFFFF">
                    <a:alpha val="25000"/>
                  </a:srgbClr>
                </a:solidFill>
              </a:rPr>
              <a:pPr defTabSz="914400">
                <a:lnSpc>
                  <a:spcPct val="90000"/>
                </a:lnSpc>
                <a:spcAft>
                  <a:spcPts val="600"/>
                </a:spcAft>
              </a:pPr>
              <a:t>3</a:t>
            </a:fld>
            <a:endParaRPr lang="en-US" sz="9500">
              <a:solidFill>
                <a:srgbClr val="FFFFFF">
                  <a:alpha val="25000"/>
                </a:srgbClr>
              </a:solidFill>
            </a:endParaRPr>
          </a:p>
        </p:txBody>
      </p:sp>
    </p:spTree>
    <p:extLst>
      <p:ext uri="{BB962C8B-B14F-4D97-AF65-F5344CB8AC3E}">
        <p14:creationId xmlns:p14="http://schemas.microsoft.com/office/powerpoint/2010/main" val="2096276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67D9F-66B8-4495-90FC-F096A7FF40DF}"/>
              </a:ext>
            </a:extLst>
          </p:cNvPr>
          <p:cNvSpPr>
            <a:spLocks noGrp="1"/>
          </p:cNvSpPr>
          <p:nvPr>
            <p:ph type="title"/>
          </p:nvPr>
        </p:nvSpPr>
        <p:spPr>
          <a:xfrm>
            <a:off x="804672" y="121526"/>
            <a:ext cx="5925310" cy="1174991"/>
          </a:xfrm>
        </p:spPr>
        <p:txBody>
          <a:bodyPr>
            <a:normAutofit/>
          </a:bodyPr>
          <a:lstStyle/>
          <a:p>
            <a:r>
              <a:rPr lang="en-US" sz="3600" dirty="0"/>
              <a:t>About RVCC Nursing </a:t>
            </a:r>
          </a:p>
        </p:txBody>
      </p:sp>
      <p:graphicFrame>
        <p:nvGraphicFramePr>
          <p:cNvPr id="5" name="Content Placeholder 2">
            <a:extLst>
              <a:ext uri="{FF2B5EF4-FFF2-40B4-BE49-F238E27FC236}">
                <a16:creationId xmlns:a16="http://schemas.microsoft.com/office/drawing/2014/main" id="{472125B3-77D5-4344-9DA2-837CBF60E20E}"/>
              </a:ext>
            </a:extLst>
          </p:cNvPr>
          <p:cNvGraphicFramePr>
            <a:graphicFrameLocks noGrp="1"/>
          </p:cNvGraphicFramePr>
          <p:nvPr>
            <p:ph idx="1"/>
            <p:extLst>
              <p:ext uri="{D42A27DB-BD31-4B8C-83A1-F6EECF244321}">
                <p14:modId xmlns:p14="http://schemas.microsoft.com/office/powerpoint/2010/main" val="3088808584"/>
              </p:ext>
            </p:extLst>
          </p:nvPr>
        </p:nvGraphicFramePr>
        <p:xfrm>
          <a:off x="804672" y="1400175"/>
          <a:ext cx="5925310" cy="5457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6">
            <a:extLst>
              <a:ext uri="{FF2B5EF4-FFF2-40B4-BE49-F238E27FC236}">
                <a16:creationId xmlns:a16="http://schemas.microsoft.com/office/drawing/2014/main" id="{D9C3B21D-1F66-45E5-A5EE-1F1B25403B12}"/>
              </a:ext>
            </a:extLst>
          </p:cNvPr>
          <p:cNvSpPr>
            <a:spLocks noGrp="1"/>
          </p:cNvSpPr>
          <p:nvPr>
            <p:ph type="sldNum" sz="quarter" idx="12"/>
          </p:nvPr>
        </p:nvSpPr>
        <p:spPr/>
        <p:txBody>
          <a:bodyPr>
            <a:normAutofit lnSpcReduction="10000"/>
          </a:bodyPr>
          <a:lstStyle/>
          <a:p>
            <a:pPr>
              <a:lnSpc>
                <a:spcPct val="90000"/>
              </a:lnSpc>
              <a:spcAft>
                <a:spcPts val="600"/>
              </a:spcAft>
            </a:pPr>
            <a:fld id="{8A7A6979-0714-4377-B894-6BE4C2D6E202}" type="slidenum">
              <a:rPr lang="en-US"/>
              <a:pPr>
                <a:lnSpc>
                  <a:spcPct val="90000"/>
                </a:lnSpc>
                <a:spcAft>
                  <a:spcPts val="600"/>
                </a:spcAft>
              </a:pPr>
              <a:t>4</a:t>
            </a:fld>
            <a:endParaRPr lang="en-US"/>
          </a:p>
        </p:txBody>
      </p:sp>
      <p:pic>
        <p:nvPicPr>
          <p:cNvPr id="6" name="Picture 5" descr="A group of people in a room&#10;&#10;Description generated with very high confidence">
            <a:extLst>
              <a:ext uri="{FF2B5EF4-FFF2-40B4-BE49-F238E27FC236}">
                <a16:creationId xmlns:a16="http://schemas.microsoft.com/office/drawing/2014/main" id="{5FABE927-06CA-45E8-AA0A-240C4DA25FD9}"/>
              </a:ext>
            </a:extLst>
          </p:cNvPr>
          <p:cNvPicPr>
            <a:picLocks noChangeAspect="1"/>
          </p:cNvPicPr>
          <p:nvPr/>
        </p:nvPicPr>
        <p:blipFill rotWithShape="1">
          <a:blip r:embed="rId7"/>
          <a:srcRect l="24288" r="24779"/>
          <a:stretch/>
        </p:blipFill>
        <p:spPr>
          <a:xfrm>
            <a:off x="7534654" y="10"/>
            <a:ext cx="4657345" cy="6857990"/>
          </a:xfrm>
          <a:prstGeom prst="rect">
            <a:avLst/>
          </a:prstGeom>
        </p:spPr>
      </p:pic>
    </p:spTree>
    <p:extLst>
      <p:ext uri="{BB962C8B-B14F-4D97-AF65-F5344CB8AC3E}">
        <p14:creationId xmlns:p14="http://schemas.microsoft.com/office/powerpoint/2010/main" val="29436208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EE6CC7B-EB31-480B-A235-4C2448739F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287E33-1139-421B-8BF4-75282BE05ACA}"/>
              </a:ext>
            </a:extLst>
          </p:cNvPr>
          <p:cNvSpPr>
            <a:spLocks noGrp="1"/>
          </p:cNvSpPr>
          <p:nvPr>
            <p:ph type="title"/>
          </p:nvPr>
        </p:nvSpPr>
        <p:spPr>
          <a:xfrm>
            <a:off x="706298" y="639763"/>
            <a:ext cx="3997693" cy="5492750"/>
          </a:xfrm>
        </p:spPr>
        <p:txBody>
          <a:bodyPr>
            <a:normAutofit/>
          </a:bodyPr>
          <a:lstStyle/>
          <a:p>
            <a:r>
              <a:rPr lang="en-US" sz="6000">
                <a:solidFill>
                  <a:srgbClr val="FFFFFF"/>
                </a:solidFill>
              </a:rPr>
              <a:t>Nursing Program Outcomes</a:t>
            </a:r>
          </a:p>
        </p:txBody>
      </p:sp>
      <p:sp>
        <p:nvSpPr>
          <p:cNvPr id="4" name="Slide Number Placeholder 3">
            <a:extLst>
              <a:ext uri="{FF2B5EF4-FFF2-40B4-BE49-F238E27FC236}">
                <a16:creationId xmlns:a16="http://schemas.microsoft.com/office/drawing/2014/main" id="{2CD49B32-2B0A-4E54-902D-81AA3A287FEC}"/>
              </a:ext>
            </a:extLst>
          </p:cNvPr>
          <p:cNvSpPr>
            <a:spLocks noGrp="1"/>
          </p:cNvSpPr>
          <p:nvPr>
            <p:ph type="sldNum" sz="quarter" idx="12"/>
          </p:nvPr>
        </p:nvSpPr>
        <p:spPr>
          <a:xfrm>
            <a:off x="8763926" y="5876412"/>
            <a:ext cx="2926080" cy="1397039"/>
          </a:xfrm>
        </p:spPr>
        <p:txBody>
          <a:bodyPr>
            <a:normAutofit/>
          </a:bodyPr>
          <a:lstStyle/>
          <a:p>
            <a:pPr>
              <a:lnSpc>
                <a:spcPct val="90000"/>
              </a:lnSpc>
              <a:spcAft>
                <a:spcPts val="600"/>
              </a:spcAft>
            </a:pPr>
            <a:fld id="{8A7A6979-0714-4377-B894-6BE4C2D6E202}" type="slidenum">
              <a:rPr lang="en-US" sz="9500">
                <a:solidFill>
                  <a:srgbClr val="FFFFFF">
                    <a:alpha val="25000"/>
                  </a:srgbClr>
                </a:solidFill>
              </a:rPr>
              <a:pPr>
                <a:lnSpc>
                  <a:spcPct val="90000"/>
                </a:lnSpc>
                <a:spcAft>
                  <a:spcPts val="600"/>
                </a:spcAft>
              </a:pPr>
              <a:t>5</a:t>
            </a:fld>
            <a:endParaRPr lang="en-US" sz="9500">
              <a:solidFill>
                <a:srgbClr val="FFFFFF">
                  <a:alpha val="25000"/>
                </a:srgbClr>
              </a:solidFill>
            </a:endParaRPr>
          </a:p>
        </p:txBody>
      </p:sp>
      <p:graphicFrame>
        <p:nvGraphicFramePr>
          <p:cNvPr id="6" name="Content Placeholder 2">
            <a:extLst>
              <a:ext uri="{FF2B5EF4-FFF2-40B4-BE49-F238E27FC236}">
                <a16:creationId xmlns:a16="http://schemas.microsoft.com/office/drawing/2014/main" id="{E5E94C60-421C-42D1-AFF8-8C9AEEDAEB05}"/>
              </a:ext>
            </a:extLst>
          </p:cNvPr>
          <p:cNvGraphicFramePr>
            <a:graphicFrameLocks noGrp="1"/>
          </p:cNvGraphicFramePr>
          <p:nvPr>
            <p:ph idx="1"/>
            <p:extLst>
              <p:ext uri="{D42A27DB-BD31-4B8C-83A1-F6EECF244321}">
                <p14:modId xmlns:p14="http://schemas.microsoft.com/office/powerpoint/2010/main" val="1037596308"/>
              </p:ext>
            </p:extLst>
          </p:nvPr>
        </p:nvGraphicFramePr>
        <p:xfrm>
          <a:off x="5288347" y="639763"/>
          <a:ext cx="6254724" cy="54927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36959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C0E77-E8DE-4269-ADB8-7039C35FF299}"/>
              </a:ext>
            </a:extLst>
          </p:cNvPr>
          <p:cNvSpPr>
            <a:spLocks noGrp="1"/>
          </p:cNvSpPr>
          <p:nvPr>
            <p:ph type="title"/>
          </p:nvPr>
        </p:nvSpPr>
        <p:spPr>
          <a:xfrm>
            <a:off x="610273" y="2455543"/>
            <a:ext cx="3401568" cy="1391016"/>
          </a:xfrm>
          <a:solidFill>
            <a:srgbClr val="FFFFFF"/>
          </a:solidFill>
          <a:ln>
            <a:solidFill>
              <a:srgbClr val="262626"/>
            </a:solidFill>
          </a:ln>
        </p:spPr>
        <p:txBody>
          <a:bodyPr>
            <a:normAutofit fontScale="90000"/>
          </a:bodyPr>
          <a:lstStyle/>
          <a:p>
            <a:r>
              <a:rPr lang="en-US" dirty="0"/>
              <a:t>ASN Course MAP</a:t>
            </a:r>
          </a:p>
        </p:txBody>
      </p:sp>
      <p:sp>
        <p:nvSpPr>
          <p:cNvPr id="5" name="Slide Number Placeholder 4">
            <a:extLst>
              <a:ext uri="{FF2B5EF4-FFF2-40B4-BE49-F238E27FC236}">
                <a16:creationId xmlns:a16="http://schemas.microsoft.com/office/drawing/2014/main" id="{66116AE0-1281-47A4-B3AE-8DF12888B773}"/>
              </a:ext>
            </a:extLst>
          </p:cNvPr>
          <p:cNvSpPr>
            <a:spLocks noGrp="1"/>
          </p:cNvSpPr>
          <p:nvPr>
            <p:ph type="sldNum" sz="quarter" idx="12"/>
          </p:nvPr>
        </p:nvSpPr>
        <p:spPr/>
        <p:txBody>
          <a:bodyPr>
            <a:normAutofit fontScale="92500" lnSpcReduction="10000"/>
          </a:bodyPr>
          <a:lstStyle/>
          <a:p>
            <a:fld id="{8A7A6979-0714-4377-B894-6BE4C2D6E202}" type="slidenum">
              <a:rPr lang="en-US" smtClean="0"/>
              <a:pPr/>
              <a:t>6</a:t>
            </a:fld>
            <a:endParaRPr lang="en-US" dirty="0"/>
          </a:p>
        </p:txBody>
      </p:sp>
      <p:graphicFrame>
        <p:nvGraphicFramePr>
          <p:cNvPr id="13" name="Table 12">
            <a:extLst>
              <a:ext uri="{FF2B5EF4-FFF2-40B4-BE49-F238E27FC236}">
                <a16:creationId xmlns:a16="http://schemas.microsoft.com/office/drawing/2014/main" id="{96D55B93-AC53-4B95-B172-3846F9641F82}"/>
              </a:ext>
            </a:extLst>
          </p:cNvPr>
          <p:cNvGraphicFramePr>
            <a:graphicFrameLocks noGrp="1"/>
          </p:cNvGraphicFramePr>
          <p:nvPr>
            <p:extLst>
              <p:ext uri="{D42A27DB-BD31-4B8C-83A1-F6EECF244321}">
                <p14:modId xmlns:p14="http://schemas.microsoft.com/office/powerpoint/2010/main" val="2220013644"/>
              </p:ext>
            </p:extLst>
          </p:nvPr>
        </p:nvGraphicFramePr>
        <p:xfrm>
          <a:off x="4762500" y="53523"/>
          <a:ext cx="7157851" cy="2034209"/>
        </p:xfrm>
        <a:graphic>
          <a:graphicData uri="http://schemas.openxmlformats.org/drawingml/2006/table">
            <a:tbl>
              <a:tblPr firstRow="1" firstCol="1" bandRow="1">
                <a:tableStyleId>{3B4B98B0-60AC-42C2-AFA5-B58CD77FA1E5}</a:tableStyleId>
              </a:tblPr>
              <a:tblGrid>
                <a:gridCol w="1528790">
                  <a:extLst>
                    <a:ext uri="{9D8B030D-6E8A-4147-A177-3AD203B41FA5}">
                      <a16:colId xmlns:a16="http://schemas.microsoft.com/office/drawing/2014/main" val="2108412047"/>
                    </a:ext>
                  </a:extLst>
                </a:gridCol>
                <a:gridCol w="2205049">
                  <a:extLst>
                    <a:ext uri="{9D8B030D-6E8A-4147-A177-3AD203B41FA5}">
                      <a16:colId xmlns:a16="http://schemas.microsoft.com/office/drawing/2014/main" val="997558400"/>
                    </a:ext>
                  </a:extLst>
                </a:gridCol>
                <a:gridCol w="2035898">
                  <a:extLst>
                    <a:ext uri="{9D8B030D-6E8A-4147-A177-3AD203B41FA5}">
                      <a16:colId xmlns:a16="http://schemas.microsoft.com/office/drawing/2014/main" val="1433463517"/>
                    </a:ext>
                  </a:extLst>
                </a:gridCol>
                <a:gridCol w="1388114">
                  <a:extLst>
                    <a:ext uri="{9D8B030D-6E8A-4147-A177-3AD203B41FA5}">
                      <a16:colId xmlns:a16="http://schemas.microsoft.com/office/drawing/2014/main" val="4154831169"/>
                    </a:ext>
                  </a:extLst>
                </a:gridCol>
              </a:tblGrid>
              <a:tr h="316892">
                <a:tc>
                  <a:txBody>
                    <a:bodyPr/>
                    <a:lstStyle/>
                    <a:p>
                      <a:pPr marL="0" marR="0" algn="l">
                        <a:lnSpc>
                          <a:spcPct val="115000"/>
                        </a:lnSpc>
                        <a:spcBef>
                          <a:spcPts val="0"/>
                        </a:spcBef>
                        <a:spcAft>
                          <a:spcPts val="0"/>
                        </a:spcAft>
                      </a:pPr>
                      <a:r>
                        <a:rPr lang="en-US" sz="1400" dirty="0">
                          <a:effectLst/>
                        </a:rPr>
                        <a:t>COURSE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COURSE NAME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PRE/COREQUISITES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CREDITS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4117812"/>
                  </a:ext>
                </a:extLst>
              </a:tr>
              <a:tr h="319994">
                <a:tc>
                  <a:txBody>
                    <a:bodyPr/>
                    <a:lstStyle/>
                    <a:p>
                      <a:pPr marL="0" marR="0" algn="l">
                        <a:lnSpc>
                          <a:spcPct val="115000"/>
                        </a:lnSpc>
                        <a:spcBef>
                          <a:spcPts val="0"/>
                        </a:spcBef>
                        <a:spcAft>
                          <a:spcPts val="0"/>
                        </a:spcAft>
                      </a:pPr>
                      <a:r>
                        <a:rPr lang="en-US" sz="1400" dirty="0">
                          <a:effectLst/>
                        </a:rPr>
                        <a:t>BIOL 201R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Anatomy &amp; Physiology 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High School Chem.</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rPr>
                        <a:t>4</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4752548"/>
                  </a:ext>
                </a:extLst>
              </a:tr>
              <a:tr h="286691">
                <a:tc>
                  <a:txBody>
                    <a:bodyPr/>
                    <a:lstStyle/>
                    <a:p>
                      <a:pPr marL="0" marR="0" algn="l">
                        <a:lnSpc>
                          <a:spcPct val="115000"/>
                        </a:lnSpc>
                        <a:spcBef>
                          <a:spcPts val="0"/>
                        </a:spcBef>
                        <a:spcAft>
                          <a:spcPts val="0"/>
                        </a:spcAft>
                      </a:pPr>
                      <a:r>
                        <a:rPr lang="en-US" sz="1400" dirty="0">
                          <a:effectLst/>
                        </a:rPr>
                        <a:t>PSYC 101R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Intro. to Psychology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1261709"/>
                  </a:ext>
                </a:extLst>
              </a:tr>
              <a:tr h="286691">
                <a:tc>
                  <a:txBody>
                    <a:bodyPr/>
                    <a:lstStyle/>
                    <a:p>
                      <a:pPr marL="0" marR="0" algn="l">
                        <a:lnSpc>
                          <a:spcPct val="115000"/>
                        </a:lnSpc>
                        <a:spcBef>
                          <a:spcPts val="0"/>
                        </a:spcBef>
                        <a:spcAft>
                          <a:spcPts val="0"/>
                        </a:spcAft>
                      </a:pPr>
                      <a:r>
                        <a:rPr lang="en-US" sz="1400" dirty="0">
                          <a:effectLst/>
                        </a:rPr>
                        <a:t>ENGL 102R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College Composition</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rPr>
                        <a:t>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19070715"/>
                  </a:ext>
                </a:extLst>
              </a:tr>
              <a:tr h="286691">
                <a:tc>
                  <a:txBody>
                    <a:bodyPr/>
                    <a:lstStyle/>
                    <a:p>
                      <a:pPr marL="0" marR="0" algn="l">
                        <a:lnSpc>
                          <a:spcPct val="115000"/>
                        </a:lnSpc>
                        <a:spcBef>
                          <a:spcPts val="0"/>
                        </a:spcBef>
                        <a:spcAft>
                          <a:spcPts val="0"/>
                        </a:spcAft>
                      </a:pPr>
                      <a:r>
                        <a:rPr lang="en-US" sz="1400" dirty="0">
                          <a:effectLst/>
                        </a:rPr>
                        <a:t>ADNR 105R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Nursing Seminar 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ADNR 116R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rPr>
                        <a:t>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408194"/>
                  </a:ext>
                </a:extLst>
              </a:tr>
              <a:tr h="537250">
                <a:tc>
                  <a:txBody>
                    <a:bodyPr/>
                    <a:lstStyle/>
                    <a:p>
                      <a:pPr marL="0" marR="0" algn="l">
                        <a:lnSpc>
                          <a:spcPct val="115000"/>
                        </a:lnSpc>
                        <a:spcBef>
                          <a:spcPts val="0"/>
                        </a:spcBef>
                        <a:spcAft>
                          <a:spcPts val="0"/>
                        </a:spcAft>
                      </a:pPr>
                      <a:r>
                        <a:rPr lang="en-US" sz="1400" dirty="0">
                          <a:effectLst/>
                        </a:rPr>
                        <a:t>ADNR 116R</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Nursing Care I</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rPr>
                        <a:t>ADNR 105R</a:t>
                      </a:r>
                    </a:p>
                    <a:p>
                      <a:pPr marL="0" marR="0" algn="l">
                        <a:lnSpc>
                          <a:spcPct val="115000"/>
                        </a:lnSpc>
                        <a:spcBef>
                          <a:spcPts val="0"/>
                        </a:spcBef>
                        <a:spcAft>
                          <a:spcPts val="0"/>
                        </a:spcAft>
                      </a:pPr>
                      <a:r>
                        <a:rPr lang="en-US" sz="1400" dirty="0">
                          <a:effectLst/>
                        </a:rPr>
                        <a:t>All above courses</a:t>
                      </a: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rPr>
                        <a:t>7</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0179822"/>
                  </a:ext>
                </a:extLst>
              </a:tr>
            </a:tbl>
          </a:graphicData>
        </a:graphic>
      </p:graphicFrame>
      <p:graphicFrame>
        <p:nvGraphicFramePr>
          <p:cNvPr id="14" name="Table 13">
            <a:extLst>
              <a:ext uri="{FF2B5EF4-FFF2-40B4-BE49-F238E27FC236}">
                <a16:creationId xmlns:a16="http://schemas.microsoft.com/office/drawing/2014/main" id="{BC3979F5-9D86-48B0-BCD5-D8A2F1A7B655}"/>
              </a:ext>
            </a:extLst>
          </p:cNvPr>
          <p:cNvGraphicFramePr>
            <a:graphicFrameLocks noGrp="1"/>
          </p:cNvGraphicFramePr>
          <p:nvPr>
            <p:extLst>
              <p:ext uri="{D42A27DB-BD31-4B8C-83A1-F6EECF244321}">
                <p14:modId xmlns:p14="http://schemas.microsoft.com/office/powerpoint/2010/main" val="3163293810"/>
              </p:ext>
            </p:extLst>
          </p:nvPr>
        </p:nvGraphicFramePr>
        <p:xfrm>
          <a:off x="4750218" y="2102975"/>
          <a:ext cx="7157848" cy="1743584"/>
        </p:xfrm>
        <a:graphic>
          <a:graphicData uri="http://schemas.openxmlformats.org/drawingml/2006/table">
            <a:tbl>
              <a:tblPr firstRow="1" firstCol="1" bandRow="1">
                <a:tableStyleId>{3B4B98B0-60AC-42C2-AFA5-B58CD77FA1E5}</a:tableStyleId>
              </a:tblPr>
              <a:tblGrid>
                <a:gridCol w="1526757">
                  <a:extLst>
                    <a:ext uri="{9D8B030D-6E8A-4147-A177-3AD203B41FA5}">
                      <a16:colId xmlns:a16="http://schemas.microsoft.com/office/drawing/2014/main" val="2108412047"/>
                    </a:ext>
                  </a:extLst>
                </a:gridCol>
                <a:gridCol w="2199653">
                  <a:extLst>
                    <a:ext uri="{9D8B030D-6E8A-4147-A177-3AD203B41FA5}">
                      <a16:colId xmlns:a16="http://schemas.microsoft.com/office/drawing/2014/main" val="997558400"/>
                    </a:ext>
                  </a:extLst>
                </a:gridCol>
                <a:gridCol w="2066925">
                  <a:extLst>
                    <a:ext uri="{9D8B030D-6E8A-4147-A177-3AD203B41FA5}">
                      <a16:colId xmlns:a16="http://schemas.microsoft.com/office/drawing/2014/main" val="1433463517"/>
                    </a:ext>
                  </a:extLst>
                </a:gridCol>
                <a:gridCol w="1364513">
                  <a:extLst>
                    <a:ext uri="{9D8B030D-6E8A-4147-A177-3AD203B41FA5}">
                      <a16:colId xmlns:a16="http://schemas.microsoft.com/office/drawing/2014/main" val="4154831169"/>
                    </a:ext>
                  </a:extLst>
                </a:gridCol>
              </a:tblGrid>
              <a:tr h="260245">
                <a:tc>
                  <a:txBody>
                    <a:bodyPr/>
                    <a:lstStyle/>
                    <a:p>
                      <a:pPr marL="0" marR="0" algn="l">
                        <a:lnSpc>
                          <a:spcPct val="115000"/>
                        </a:lnSpc>
                        <a:spcBef>
                          <a:spcPts val="0"/>
                        </a:spcBef>
                        <a:spcAft>
                          <a:spcPts val="0"/>
                        </a:spcAft>
                      </a:pPr>
                      <a:r>
                        <a:rPr lang="en-US" sz="1400" dirty="0">
                          <a:effectLst/>
                          <a:latin typeface="+mn-lt"/>
                        </a:rPr>
                        <a:t>COURSE #</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latin typeface="+mn-lt"/>
                        </a:rPr>
                        <a:t>COURSE NAME</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latin typeface="+mn-lt"/>
                        </a:rPr>
                        <a:t>PRE/COREQUISITES</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latin typeface="+mn-lt"/>
                        </a:rPr>
                        <a:t>CREDITS</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4117812"/>
                  </a:ext>
                </a:extLst>
              </a:tr>
              <a:tr h="340405">
                <a:tc>
                  <a:txBody>
                    <a:bodyPr/>
                    <a:lstStyle/>
                    <a:p>
                      <a:pPr marL="0" marR="0">
                        <a:lnSpc>
                          <a:spcPct val="115000"/>
                        </a:lnSpc>
                        <a:spcBef>
                          <a:spcPts val="0"/>
                        </a:spcBef>
                        <a:spcAft>
                          <a:spcPts val="0"/>
                        </a:spcAft>
                      </a:pPr>
                      <a:r>
                        <a:rPr lang="en-US" sz="1400">
                          <a:effectLst/>
                          <a:latin typeface="+mn-lt"/>
                          <a:ea typeface="Calibri" panose="020F0502020204030204" pitchFamily="34" charset="0"/>
                          <a:cs typeface="Times New Roman" panose="02020603050405020304" pitchFamily="18" charset="0"/>
                        </a:rPr>
                        <a:t>BIOL 202R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Anatomy &amp; Physiology II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mn-lt"/>
                          <a:ea typeface="Calibri" panose="020F0502020204030204" pitchFamily="34" charset="0"/>
                          <a:cs typeface="Times New Roman" panose="02020603050405020304" pitchFamily="18" charset="0"/>
                        </a:rPr>
                        <a:t>BIOL 201R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4752548"/>
                  </a:ext>
                </a:extLst>
              </a:tr>
              <a:tr h="339450">
                <a:tc>
                  <a:txBody>
                    <a:bodyPr/>
                    <a:lstStyle/>
                    <a:p>
                      <a:pPr marL="0" marR="0">
                        <a:lnSpc>
                          <a:spcPct val="115000"/>
                        </a:lnSpc>
                        <a:spcBef>
                          <a:spcPts val="0"/>
                        </a:spcBef>
                        <a:spcAft>
                          <a:spcPts val="0"/>
                        </a:spcAft>
                      </a:pPr>
                      <a:r>
                        <a:rPr lang="en-US" sz="1400">
                          <a:effectLst/>
                          <a:latin typeface="+mn-lt"/>
                          <a:ea typeface="Calibri" panose="020F0502020204030204" pitchFamily="34" charset="0"/>
                          <a:cs typeface="Times New Roman" panose="02020603050405020304" pitchFamily="18" charset="0"/>
                        </a:rPr>
                        <a:t>PSYC 114R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Human Development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latin typeface="+mn-lt"/>
                        </a:rPr>
                        <a:t> </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mn-lt"/>
                        </a:rPr>
                        <a:t>3</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1261709"/>
                  </a:ext>
                </a:extLst>
              </a:tr>
              <a:tr h="261166">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Math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Math Elective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latin typeface="+mn-lt"/>
                        </a:rPr>
                        <a:t> </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mn-lt"/>
                        </a:rPr>
                        <a:t>3/4</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19070715"/>
                  </a:ext>
                </a:extLst>
              </a:tr>
              <a:tr h="542318">
                <a:tc>
                  <a:txBody>
                    <a:bodyPr/>
                    <a:lstStyle/>
                    <a:p>
                      <a:pPr marL="0" marR="0">
                        <a:lnSpc>
                          <a:spcPct val="115000"/>
                        </a:lnSpc>
                        <a:spcBef>
                          <a:spcPts val="0"/>
                        </a:spcBef>
                        <a:spcAft>
                          <a:spcPts val="0"/>
                        </a:spcAft>
                      </a:pPr>
                      <a:r>
                        <a:rPr lang="en-US" sz="1400">
                          <a:effectLst/>
                          <a:latin typeface="+mn-lt"/>
                          <a:ea typeface="Calibri" panose="020F0502020204030204" pitchFamily="34" charset="0"/>
                          <a:cs typeface="Times New Roman" panose="02020603050405020304" pitchFamily="18" charset="0"/>
                        </a:rPr>
                        <a:t>ADNR 117R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Nursing Care II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ADNR 116R, 105R</a:t>
                      </a:r>
                    </a:p>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All above courses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4408194"/>
                  </a:ext>
                </a:extLst>
              </a:tr>
            </a:tbl>
          </a:graphicData>
        </a:graphic>
      </p:graphicFrame>
      <p:graphicFrame>
        <p:nvGraphicFramePr>
          <p:cNvPr id="15" name="Table 14">
            <a:extLst>
              <a:ext uri="{FF2B5EF4-FFF2-40B4-BE49-F238E27FC236}">
                <a16:creationId xmlns:a16="http://schemas.microsoft.com/office/drawing/2014/main" id="{EB2BA915-0AFB-41B9-8299-4723EFEB0235}"/>
              </a:ext>
            </a:extLst>
          </p:cNvPr>
          <p:cNvGraphicFramePr>
            <a:graphicFrameLocks noGrp="1"/>
          </p:cNvGraphicFramePr>
          <p:nvPr>
            <p:extLst>
              <p:ext uri="{D42A27DB-BD31-4B8C-83A1-F6EECF244321}">
                <p14:modId xmlns:p14="http://schemas.microsoft.com/office/powerpoint/2010/main" val="3137691996"/>
              </p:ext>
            </p:extLst>
          </p:nvPr>
        </p:nvGraphicFramePr>
        <p:xfrm>
          <a:off x="4777523" y="3851879"/>
          <a:ext cx="7157849" cy="1173001"/>
        </p:xfrm>
        <a:graphic>
          <a:graphicData uri="http://schemas.openxmlformats.org/drawingml/2006/table">
            <a:tbl>
              <a:tblPr firstRow="1" firstCol="1" bandRow="1">
                <a:tableStyleId>{3B4B98B0-60AC-42C2-AFA5-B58CD77FA1E5}</a:tableStyleId>
              </a:tblPr>
              <a:tblGrid>
                <a:gridCol w="1490755">
                  <a:extLst>
                    <a:ext uri="{9D8B030D-6E8A-4147-A177-3AD203B41FA5}">
                      <a16:colId xmlns:a16="http://schemas.microsoft.com/office/drawing/2014/main" val="2108412047"/>
                    </a:ext>
                  </a:extLst>
                </a:gridCol>
                <a:gridCol w="2216605">
                  <a:extLst>
                    <a:ext uri="{9D8B030D-6E8A-4147-A177-3AD203B41FA5}">
                      <a16:colId xmlns:a16="http://schemas.microsoft.com/office/drawing/2014/main" val="997558400"/>
                    </a:ext>
                  </a:extLst>
                </a:gridCol>
                <a:gridCol w="2105025">
                  <a:extLst>
                    <a:ext uri="{9D8B030D-6E8A-4147-A177-3AD203B41FA5}">
                      <a16:colId xmlns:a16="http://schemas.microsoft.com/office/drawing/2014/main" val="1433463517"/>
                    </a:ext>
                  </a:extLst>
                </a:gridCol>
                <a:gridCol w="1345464">
                  <a:extLst>
                    <a:ext uri="{9D8B030D-6E8A-4147-A177-3AD203B41FA5}">
                      <a16:colId xmlns:a16="http://schemas.microsoft.com/office/drawing/2014/main" val="4154831169"/>
                    </a:ext>
                  </a:extLst>
                </a:gridCol>
              </a:tblGrid>
              <a:tr h="268708">
                <a:tc>
                  <a:txBody>
                    <a:bodyPr/>
                    <a:lstStyle/>
                    <a:p>
                      <a:pPr marL="0" marR="0" algn="l">
                        <a:lnSpc>
                          <a:spcPct val="115000"/>
                        </a:lnSpc>
                        <a:spcBef>
                          <a:spcPts val="0"/>
                        </a:spcBef>
                        <a:spcAft>
                          <a:spcPts val="0"/>
                        </a:spcAft>
                      </a:pPr>
                      <a:r>
                        <a:rPr lang="en-US" sz="1400" dirty="0">
                          <a:effectLst/>
                          <a:latin typeface="+mn-lt"/>
                        </a:rPr>
                        <a:t>COURSE #</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latin typeface="+mn-lt"/>
                        </a:rPr>
                        <a:t>COURSE NAME</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latin typeface="+mn-lt"/>
                        </a:rPr>
                        <a:t>PRE/COREQUISITES</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latin typeface="+mn-lt"/>
                        </a:rPr>
                        <a:t>CREDITS</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4117812"/>
                  </a:ext>
                </a:extLst>
              </a:tr>
              <a:tr h="344341">
                <a:tc>
                  <a:txBody>
                    <a:bodyPr/>
                    <a:lstStyle/>
                    <a:p>
                      <a:pPr marL="0" marR="0">
                        <a:lnSpc>
                          <a:spcPct val="115000"/>
                        </a:lnSpc>
                        <a:spcBef>
                          <a:spcPts val="0"/>
                        </a:spcBef>
                        <a:spcAft>
                          <a:spcPts val="0"/>
                        </a:spcAft>
                      </a:pPr>
                      <a:r>
                        <a:rPr lang="en-US" sz="1400">
                          <a:effectLst/>
                          <a:latin typeface="+mn-lt"/>
                          <a:ea typeface="Calibri" panose="020F0502020204030204" pitchFamily="34" charset="0"/>
                          <a:cs typeface="Times New Roman" panose="02020603050405020304" pitchFamily="18" charset="0"/>
                        </a:rPr>
                        <a:t>BIOL 205R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Microbiology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mn-lt"/>
                          <a:ea typeface="Calibri" panose="020F0502020204030204" pitchFamily="34" charset="0"/>
                          <a:cs typeface="Times New Roman" panose="02020603050405020304" pitchFamily="18" charset="0"/>
                        </a:rPr>
                        <a:t>BIOL 201R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4752548"/>
                  </a:ext>
                </a:extLst>
              </a:tr>
              <a:tr h="559952">
                <a:tc>
                  <a:txBody>
                    <a:bodyPr/>
                    <a:lstStyle/>
                    <a:p>
                      <a:pPr marL="0" marR="0">
                        <a:lnSpc>
                          <a:spcPct val="115000"/>
                        </a:lnSpc>
                        <a:spcBef>
                          <a:spcPts val="0"/>
                        </a:spcBef>
                        <a:spcAft>
                          <a:spcPts val="0"/>
                        </a:spcAft>
                      </a:pPr>
                      <a:r>
                        <a:rPr lang="en-US" sz="1400">
                          <a:effectLst/>
                          <a:latin typeface="+mn-lt"/>
                          <a:ea typeface="Calibri" panose="020F0502020204030204" pitchFamily="34" charset="0"/>
                          <a:cs typeface="Times New Roman" panose="02020603050405020304" pitchFamily="18" charset="0"/>
                        </a:rPr>
                        <a:t>ADNR 220R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Nursing Care III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ADNR 117R, 105R</a:t>
                      </a:r>
                    </a:p>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All Above Courses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19070715"/>
                  </a:ext>
                </a:extLst>
              </a:tr>
            </a:tbl>
          </a:graphicData>
        </a:graphic>
      </p:graphicFrame>
      <p:graphicFrame>
        <p:nvGraphicFramePr>
          <p:cNvPr id="16" name="Table 15">
            <a:extLst>
              <a:ext uri="{FF2B5EF4-FFF2-40B4-BE49-F238E27FC236}">
                <a16:creationId xmlns:a16="http://schemas.microsoft.com/office/drawing/2014/main" id="{A95D233C-A042-4AD7-995A-7E31BFC791EF}"/>
              </a:ext>
            </a:extLst>
          </p:cNvPr>
          <p:cNvGraphicFramePr>
            <a:graphicFrameLocks noGrp="1"/>
          </p:cNvGraphicFramePr>
          <p:nvPr>
            <p:extLst>
              <p:ext uri="{D42A27DB-BD31-4B8C-83A1-F6EECF244321}">
                <p14:modId xmlns:p14="http://schemas.microsoft.com/office/powerpoint/2010/main" val="2786750467"/>
              </p:ext>
            </p:extLst>
          </p:nvPr>
        </p:nvGraphicFramePr>
        <p:xfrm>
          <a:off x="4792547" y="5036745"/>
          <a:ext cx="7157848" cy="1757300"/>
        </p:xfrm>
        <a:graphic>
          <a:graphicData uri="http://schemas.openxmlformats.org/drawingml/2006/table">
            <a:tbl>
              <a:tblPr firstRow="1" firstCol="1" bandRow="1">
                <a:tableStyleId>{3B4B98B0-60AC-42C2-AFA5-B58CD77FA1E5}</a:tableStyleId>
              </a:tblPr>
              <a:tblGrid>
                <a:gridCol w="1479271">
                  <a:extLst>
                    <a:ext uri="{9D8B030D-6E8A-4147-A177-3AD203B41FA5}">
                      <a16:colId xmlns:a16="http://schemas.microsoft.com/office/drawing/2014/main" val="2108412047"/>
                    </a:ext>
                  </a:extLst>
                </a:gridCol>
                <a:gridCol w="2218563">
                  <a:extLst>
                    <a:ext uri="{9D8B030D-6E8A-4147-A177-3AD203B41FA5}">
                      <a16:colId xmlns:a16="http://schemas.microsoft.com/office/drawing/2014/main" val="997558400"/>
                    </a:ext>
                  </a:extLst>
                </a:gridCol>
                <a:gridCol w="2133600">
                  <a:extLst>
                    <a:ext uri="{9D8B030D-6E8A-4147-A177-3AD203B41FA5}">
                      <a16:colId xmlns:a16="http://schemas.microsoft.com/office/drawing/2014/main" val="1433463517"/>
                    </a:ext>
                  </a:extLst>
                </a:gridCol>
                <a:gridCol w="1326414">
                  <a:extLst>
                    <a:ext uri="{9D8B030D-6E8A-4147-A177-3AD203B41FA5}">
                      <a16:colId xmlns:a16="http://schemas.microsoft.com/office/drawing/2014/main" val="4154831169"/>
                    </a:ext>
                  </a:extLst>
                </a:gridCol>
              </a:tblGrid>
              <a:tr h="328358">
                <a:tc>
                  <a:txBody>
                    <a:bodyPr/>
                    <a:lstStyle/>
                    <a:p>
                      <a:pPr marL="0" marR="0" algn="l">
                        <a:lnSpc>
                          <a:spcPct val="115000"/>
                        </a:lnSpc>
                        <a:spcBef>
                          <a:spcPts val="0"/>
                        </a:spcBef>
                        <a:spcAft>
                          <a:spcPts val="0"/>
                        </a:spcAft>
                      </a:pPr>
                      <a:r>
                        <a:rPr lang="en-US" sz="1400" dirty="0">
                          <a:effectLst/>
                          <a:latin typeface="+mn-lt"/>
                        </a:rPr>
                        <a:t>COURSE #</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latin typeface="+mn-lt"/>
                        </a:rPr>
                        <a:t>COURSE NAME</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latin typeface="+mn-lt"/>
                        </a:rPr>
                        <a:t>PRE/COREQUISITES</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l">
                        <a:lnSpc>
                          <a:spcPct val="115000"/>
                        </a:lnSpc>
                        <a:spcBef>
                          <a:spcPts val="0"/>
                        </a:spcBef>
                        <a:spcAft>
                          <a:spcPts val="0"/>
                        </a:spcAft>
                      </a:pPr>
                      <a:r>
                        <a:rPr lang="en-US" sz="1400" dirty="0">
                          <a:effectLst/>
                          <a:latin typeface="+mn-lt"/>
                        </a:rPr>
                        <a:t>CREDITS</a:t>
                      </a:r>
                      <a:endParaRPr lang="en-US" sz="1400" dirty="0">
                        <a:effectLst/>
                        <a:latin typeface="+mn-lt"/>
                        <a:ea typeface="Calibri" panose="020F0502020204030204" pitchFamily="34" charset="0"/>
                        <a:cs typeface="Times New Roman" panose="02020603050405020304" pitchFamily="18" charset="0"/>
                      </a:endParaRPr>
                    </a:p>
                  </a:txBody>
                  <a:tcPr marL="107982" marR="10798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4117812"/>
                  </a:ext>
                </a:extLst>
              </a:tr>
              <a:tr h="388944">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Humanities, F/A, Language,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Humanities Elective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mn-lt"/>
                          <a:ea typeface="Calibri" panose="020F0502020204030204" pitchFamily="34" charset="0"/>
                          <a:cs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 3</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4752548"/>
                  </a:ext>
                </a:extLst>
              </a:tr>
              <a:tr h="250849">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ADNR 235R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Nursing Seminar II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ADNR 117R</a:t>
                      </a:r>
                    </a:p>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ADNR 105R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21261709"/>
                  </a:ext>
                </a:extLst>
              </a:tr>
              <a:tr h="315747">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ADNR 230R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a:effectLst/>
                          <a:latin typeface="+mn-lt"/>
                          <a:ea typeface="Calibri" panose="020F0502020204030204" pitchFamily="34" charset="0"/>
                          <a:cs typeface="Times New Roman" panose="02020603050405020304" pitchFamily="18" charset="0"/>
                        </a:rPr>
                        <a:t>Nursing Care III</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ADNR 117R, 105R</a:t>
                      </a:r>
                    </a:p>
                    <a:p>
                      <a:pPr marL="0" marR="0">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All Above Courses</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dirty="0">
                          <a:effectLst/>
                          <a:latin typeface="+mn-lt"/>
                          <a:ea typeface="Calibri" panose="020F0502020204030204" pitchFamily="34" charset="0"/>
                          <a:cs typeface="Times New Roman" panose="02020603050405020304" pitchFamily="18" charset="0"/>
                        </a:rPr>
                        <a:t>9</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19070715"/>
                  </a:ext>
                </a:extLst>
              </a:tr>
            </a:tbl>
          </a:graphicData>
        </a:graphic>
      </p:graphicFrame>
      <p:graphicFrame>
        <p:nvGraphicFramePr>
          <p:cNvPr id="10" name="Table 9">
            <a:extLst>
              <a:ext uri="{FF2B5EF4-FFF2-40B4-BE49-F238E27FC236}">
                <a16:creationId xmlns:a16="http://schemas.microsoft.com/office/drawing/2014/main" id="{31BFD79A-5644-4391-9255-3F77F98ADEFC}"/>
              </a:ext>
            </a:extLst>
          </p:cNvPr>
          <p:cNvGraphicFramePr>
            <a:graphicFrameLocks noGrp="1"/>
          </p:cNvGraphicFramePr>
          <p:nvPr>
            <p:extLst>
              <p:ext uri="{D42A27DB-BD31-4B8C-83A1-F6EECF244321}">
                <p14:modId xmlns:p14="http://schemas.microsoft.com/office/powerpoint/2010/main" val="449671091"/>
              </p:ext>
            </p:extLst>
          </p:nvPr>
        </p:nvGraphicFramePr>
        <p:xfrm>
          <a:off x="4295775" y="38280"/>
          <a:ext cx="466725" cy="6730185"/>
        </p:xfrm>
        <a:graphic>
          <a:graphicData uri="http://schemas.openxmlformats.org/drawingml/2006/table">
            <a:tbl>
              <a:tblPr firstRow="1" bandRow="1">
                <a:tableStyleId>{5940675A-B579-460E-94D1-54222C63F5DA}</a:tableStyleId>
              </a:tblPr>
              <a:tblGrid>
                <a:gridCol w="466725">
                  <a:extLst>
                    <a:ext uri="{9D8B030D-6E8A-4147-A177-3AD203B41FA5}">
                      <a16:colId xmlns:a16="http://schemas.microsoft.com/office/drawing/2014/main" val="3353540399"/>
                    </a:ext>
                  </a:extLst>
                </a:gridCol>
              </a:tblGrid>
              <a:tr h="2066745">
                <a:tc>
                  <a:txBody>
                    <a:bodyPr/>
                    <a:lstStyle/>
                    <a:p>
                      <a:pPr algn="ctr"/>
                      <a:r>
                        <a:rPr lang="en-US" dirty="0"/>
                        <a:t>FALL</a:t>
                      </a:r>
                    </a:p>
                    <a:p>
                      <a:pPr algn="ctr"/>
                      <a:endParaRPr lang="en-US" dirty="0"/>
                    </a:p>
                    <a:p>
                      <a:pPr algn="ctr"/>
                      <a:endParaRPr lang="en-US" dirty="0"/>
                    </a:p>
                  </a:txBody>
                  <a:tcPr vert="wordArtVert">
                    <a:solidFill>
                      <a:schemeClr val="bg1"/>
                    </a:solidFill>
                  </a:tcPr>
                </a:tc>
                <a:extLst>
                  <a:ext uri="{0D108BD9-81ED-4DB2-BD59-A6C34878D82A}">
                    <a16:rowId xmlns:a16="http://schemas.microsoft.com/office/drawing/2014/main" val="1322092963"/>
                  </a:ext>
                </a:extLst>
              </a:tr>
              <a:tr h="1653924">
                <a:tc>
                  <a:txBody>
                    <a:bodyPr/>
                    <a:lstStyle/>
                    <a:p>
                      <a:pPr algn="ctr"/>
                      <a:r>
                        <a:rPr lang="en-US" dirty="0"/>
                        <a:t>S</a:t>
                      </a:r>
                    </a:p>
                    <a:p>
                      <a:pPr algn="ctr"/>
                      <a:r>
                        <a:rPr lang="en-US" dirty="0"/>
                        <a:t>P</a:t>
                      </a:r>
                    </a:p>
                    <a:p>
                      <a:pPr algn="ctr"/>
                      <a:r>
                        <a:rPr lang="en-US" dirty="0"/>
                        <a:t>R</a:t>
                      </a:r>
                    </a:p>
                    <a:p>
                      <a:pPr algn="ctr"/>
                      <a:r>
                        <a:rPr lang="en-US" dirty="0"/>
                        <a:t>I</a:t>
                      </a:r>
                    </a:p>
                    <a:p>
                      <a:pPr algn="ctr"/>
                      <a:r>
                        <a:rPr lang="en-US" dirty="0"/>
                        <a:t>N</a:t>
                      </a:r>
                    </a:p>
                    <a:p>
                      <a:pPr algn="ctr"/>
                      <a:r>
                        <a:rPr lang="en-US" dirty="0"/>
                        <a:t>G</a:t>
                      </a:r>
                      <a:endParaRPr lang="en-US" b="1" dirty="0"/>
                    </a:p>
                  </a:txBody>
                  <a:tcPr>
                    <a:solidFill>
                      <a:schemeClr val="bg1"/>
                    </a:solidFill>
                  </a:tcPr>
                </a:tc>
                <a:extLst>
                  <a:ext uri="{0D108BD9-81ED-4DB2-BD59-A6C34878D82A}">
                    <a16:rowId xmlns:a16="http://schemas.microsoft.com/office/drawing/2014/main" val="1201532189"/>
                  </a:ext>
                </a:extLst>
              </a:tr>
              <a:tr h="1127376">
                <a:tc>
                  <a:txBody>
                    <a:bodyPr/>
                    <a:lstStyle/>
                    <a:p>
                      <a:pPr algn="ctr"/>
                      <a:r>
                        <a:rPr lang="en-US" dirty="0"/>
                        <a:t>F</a:t>
                      </a:r>
                    </a:p>
                    <a:p>
                      <a:pPr algn="ctr"/>
                      <a:r>
                        <a:rPr lang="en-US" dirty="0"/>
                        <a:t>A</a:t>
                      </a:r>
                    </a:p>
                    <a:p>
                      <a:pPr algn="ctr"/>
                      <a:r>
                        <a:rPr lang="en-US" dirty="0"/>
                        <a:t>L</a:t>
                      </a:r>
                    </a:p>
                    <a:p>
                      <a:pPr algn="ctr"/>
                      <a:r>
                        <a:rPr lang="en-US" dirty="0"/>
                        <a:t>L</a:t>
                      </a:r>
                      <a:endParaRPr lang="en-US" b="1" dirty="0"/>
                    </a:p>
                  </a:txBody>
                  <a:tcPr>
                    <a:solidFill>
                      <a:schemeClr val="bg1"/>
                    </a:solidFill>
                  </a:tcPr>
                </a:tc>
                <a:extLst>
                  <a:ext uri="{0D108BD9-81ED-4DB2-BD59-A6C34878D82A}">
                    <a16:rowId xmlns:a16="http://schemas.microsoft.com/office/drawing/2014/main" val="3505443306"/>
                  </a:ext>
                </a:extLst>
              </a:tr>
              <a:tr h="1653924">
                <a:tc>
                  <a:txBody>
                    <a:bodyPr/>
                    <a:lstStyle/>
                    <a:p>
                      <a:pPr algn="ctr"/>
                      <a:r>
                        <a:rPr lang="en-US" dirty="0"/>
                        <a:t>S</a:t>
                      </a:r>
                    </a:p>
                    <a:p>
                      <a:pPr algn="ctr"/>
                      <a:r>
                        <a:rPr lang="en-US" dirty="0"/>
                        <a:t>P</a:t>
                      </a:r>
                    </a:p>
                    <a:p>
                      <a:pPr algn="ctr"/>
                      <a:r>
                        <a:rPr lang="en-US" dirty="0"/>
                        <a:t>R</a:t>
                      </a:r>
                    </a:p>
                    <a:p>
                      <a:pPr algn="ctr"/>
                      <a:r>
                        <a:rPr lang="en-US" dirty="0"/>
                        <a:t>I</a:t>
                      </a:r>
                    </a:p>
                    <a:p>
                      <a:pPr algn="ctr"/>
                      <a:r>
                        <a:rPr lang="en-US" dirty="0"/>
                        <a:t>N</a:t>
                      </a:r>
                    </a:p>
                    <a:p>
                      <a:pPr algn="ctr"/>
                      <a:r>
                        <a:rPr lang="en-US" dirty="0"/>
                        <a:t>G</a:t>
                      </a:r>
                      <a:endParaRPr lang="en-US" b="1" dirty="0"/>
                    </a:p>
                  </a:txBody>
                  <a:tcPr>
                    <a:solidFill>
                      <a:schemeClr val="bg1"/>
                    </a:solidFill>
                  </a:tcPr>
                </a:tc>
                <a:extLst>
                  <a:ext uri="{0D108BD9-81ED-4DB2-BD59-A6C34878D82A}">
                    <a16:rowId xmlns:a16="http://schemas.microsoft.com/office/drawing/2014/main" val="4036029013"/>
                  </a:ext>
                </a:extLst>
              </a:tr>
            </a:tbl>
          </a:graphicData>
        </a:graphic>
      </p:graphicFrame>
    </p:spTree>
    <p:extLst>
      <p:ext uri="{BB962C8B-B14F-4D97-AF65-F5344CB8AC3E}">
        <p14:creationId xmlns:p14="http://schemas.microsoft.com/office/powerpoint/2010/main" val="4243529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2FB95-A13A-44CB-9585-943D9058F37C}"/>
              </a:ext>
            </a:extLst>
          </p:cNvPr>
          <p:cNvSpPr>
            <a:spLocks noGrp="1"/>
          </p:cNvSpPr>
          <p:nvPr>
            <p:ph type="title"/>
          </p:nvPr>
        </p:nvSpPr>
        <p:spPr>
          <a:xfrm>
            <a:off x="657226" y="64585"/>
            <a:ext cx="6972607" cy="1658198"/>
          </a:xfrm>
        </p:spPr>
        <p:txBody>
          <a:bodyPr>
            <a:normAutofit/>
          </a:bodyPr>
          <a:lstStyle/>
          <a:p>
            <a:r>
              <a:rPr lang="en-US" dirty="0"/>
              <a:t>ASN Application process</a:t>
            </a:r>
          </a:p>
        </p:txBody>
      </p:sp>
      <p:sp>
        <p:nvSpPr>
          <p:cNvPr id="3" name="Content Placeholder 2">
            <a:extLst>
              <a:ext uri="{FF2B5EF4-FFF2-40B4-BE49-F238E27FC236}">
                <a16:creationId xmlns:a16="http://schemas.microsoft.com/office/drawing/2014/main" id="{F54D4701-EF59-4C4D-825A-4E43E47E597D}"/>
              </a:ext>
            </a:extLst>
          </p:cNvPr>
          <p:cNvSpPr>
            <a:spLocks noGrp="1"/>
          </p:cNvSpPr>
          <p:nvPr>
            <p:ph idx="1"/>
          </p:nvPr>
        </p:nvSpPr>
        <p:spPr>
          <a:xfrm>
            <a:off x="676657" y="1485109"/>
            <a:ext cx="6953176" cy="5101221"/>
          </a:xfrm>
        </p:spPr>
        <p:txBody>
          <a:bodyPr>
            <a:normAutofit fontScale="92500" lnSpcReduction="10000"/>
          </a:bodyPr>
          <a:lstStyle/>
          <a:p>
            <a:pPr marL="0" indent="0">
              <a:buNone/>
            </a:pPr>
            <a:r>
              <a:rPr lang="en-US" b="1" dirty="0"/>
              <a:t>Step 1: Complete RVCC Application and submit high school and college transcripts. </a:t>
            </a:r>
          </a:p>
          <a:p>
            <a:pPr marL="0" indent="0">
              <a:buNone/>
            </a:pPr>
            <a:r>
              <a:rPr lang="en-US" b="1" dirty="0"/>
              <a:t>	RVCC Application is here: </a:t>
            </a:r>
            <a:r>
              <a:rPr lang="en-US" b="1" dirty="0">
                <a:hlinkClick r:id="rId2"/>
              </a:rPr>
              <a:t>https://www.rivervalley.edu/admissions/welcome/</a:t>
            </a:r>
            <a:endParaRPr lang="en-US" b="1" dirty="0"/>
          </a:p>
          <a:p>
            <a:pPr marL="0" indent="0">
              <a:buNone/>
            </a:pPr>
            <a:endParaRPr lang="en-US" b="1" dirty="0"/>
          </a:p>
          <a:p>
            <a:pPr marL="0" indent="0">
              <a:buNone/>
            </a:pPr>
            <a:r>
              <a:rPr lang="en-US" b="1" dirty="0"/>
              <a:t>Step 2: Register to take the TEAS test</a:t>
            </a:r>
          </a:p>
          <a:p>
            <a:pPr lvl="2">
              <a:buFont typeface="Arial" panose="020B0604020202020204" pitchFamily="34" charset="0"/>
              <a:buChar char="•"/>
            </a:pPr>
            <a:r>
              <a:rPr lang="en-US" sz="2400" b="1" dirty="0"/>
              <a:t>Students must achieve minimum scores in each of the following areas: </a:t>
            </a:r>
          </a:p>
          <a:p>
            <a:pPr lvl="2">
              <a:buFont typeface="Arial" panose="020B0604020202020204" pitchFamily="34" charset="0"/>
              <a:buChar char="•"/>
            </a:pPr>
            <a:r>
              <a:rPr lang="en-US" sz="2400" b="1" dirty="0"/>
              <a:t>Reading-73.8; Math-70.0; Science-52.1; English-63.3</a:t>
            </a:r>
          </a:p>
          <a:p>
            <a:pPr marL="0" lvl="2" indent="0">
              <a:buNone/>
            </a:pPr>
            <a:endParaRPr lang="en-US" sz="2400" b="1" dirty="0"/>
          </a:p>
          <a:p>
            <a:pPr marL="0" indent="0">
              <a:buNone/>
            </a:pPr>
            <a:r>
              <a:rPr lang="en-US" b="1" dirty="0"/>
              <a:t>Step 3: Review information in this presentation. </a:t>
            </a:r>
            <a:endParaRPr lang="en-US" dirty="0"/>
          </a:p>
          <a:p>
            <a:pPr marL="0" indent="0">
              <a:buNone/>
            </a:pPr>
            <a:r>
              <a:rPr lang="en-US" b="1" u="sng" dirty="0"/>
              <a:t>In order to be eligible for priority acceptance, please complete steps 1-3 by December 31 of the year prior to program entry.</a:t>
            </a:r>
          </a:p>
          <a:p>
            <a:pPr marL="0" indent="0">
              <a:buNone/>
            </a:pPr>
            <a:r>
              <a:rPr lang="en-US" b="1" dirty="0"/>
              <a:t>Student selection is highly competitive. </a:t>
            </a:r>
          </a:p>
          <a:p>
            <a:pPr marL="0" indent="0">
              <a:buNone/>
            </a:pPr>
            <a:endParaRPr lang="en-US" b="1" u="sng" dirty="0"/>
          </a:p>
          <a:p>
            <a:pPr marL="0" indent="0">
              <a:buNone/>
            </a:pPr>
            <a:endParaRPr lang="en-US" sz="1900" b="1" dirty="0"/>
          </a:p>
          <a:p>
            <a:pPr marL="0" indent="0">
              <a:buNone/>
            </a:pPr>
            <a:endParaRPr lang="en-US" sz="1900" dirty="0"/>
          </a:p>
        </p:txBody>
      </p:sp>
      <p:sp>
        <p:nvSpPr>
          <p:cNvPr id="5" name="Slide Number Placeholder 4">
            <a:extLst>
              <a:ext uri="{FF2B5EF4-FFF2-40B4-BE49-F238E27FC236}">
                <a16:creationId xmlns:a16="http://schemas.microsoft.com/office/drawing/2014/main" id="{D15B6F62-CBC7-474A-A975-D444950CB834}"/>
              </a:ext>
            </a:extLst>
          </p:cNvPr>
          <p:cNvSpPr>
            <a:spLocks noGrp="1"/>
          </p:cNvSpPr>
          <p:nvPr>
            <p:ph type="sldNum" sz="quarter" idx="12"/>
          </p:nvPr>
        </p:nvSpPr>
        <p:spPr/>
        <p:txBody>
          <a:bodyPr>
            <a:normAutofit/>
          </a:bodyPr>
          <a:lstStyle/>
          <a:p>
            <a:pPr>
              <a:lnSpc>
                <a:spcPct val="90000"/>
              </a:lnSpc>
              <a:spcAft>
                <a:spcPts val="600"/>
              </a:spcAft>
            </a:pPr>
            <a:fld id="{8A7A6979-0714-4377-B894-6BE4C2D6E202}" type="slidenum">
              <a:rPr lang="en-US" sz="9500" smtClean="0"/>
              <a:pPr>
                <a:lnSpc>
                  <a:spcPct val="90000"/>
                </a:lnSpc>
                <a:spcAft>
                  <a:spcPts val="600"/>
                </a:spcAft>
              </a:pPr>
              <a:t>7</a:t>
            </a:fld>
            <a:endParaRPr lang="en-US" sz="9500"/>
          </a:p>
        </p:txBody>
      </p:sp>
      <p:pic>
        <p:nvPicPr>
          <p:cNvPr id="7" name="Graphic 6" descr="CheckList">
            <a:extLst>
              <a:ext uri="{FF2B5EF4-FFF2-40B4-BE49-F238E27FC236}">
                <a16:creationId xmlns:a16="http://schemas.microsoft.com/office/drawing/2014/main" id="{3B3D0730-B976-4FEB-9C92-C34070D1533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100058" y="1485109"/>
            <a:ext cx="3448478" cy="3448478"/>
          </a:xfrm>
          <a:prstGeom prst="rect">
            <a:avLst/>
          </a:prstGeom>
        </p:spPr>
      </p:pic>
    </p:spTree>
    <p:extLst>
      <p:ext uri="{BB962C8B-B14F-4D97-AF65-F5344CB8AC3E}">
        <p14:creationId xmlns:p14="http://schemas.microsoft.com/office/powerpoint/2010/main" val="1805176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3DF7C-D56C-4202-BF62-E07A1EA24136}"/>
              </a:ext>
            </a:extLst>
          </p:cNvPr>
          <p:cNvSpPr>
            <a:spLocks noGrp="1"/>
          </p:cNvSpPr>
          <p:nvPr>
            <p:ph type="title"/>
          </p:nvPr>
        </p:nvSpPr>
        <p:spPr>
          <a:xfrm>
            <a:off x="4683125" y="499533"/>
            <a:ext cx="6562726" cy="1658198"/>
          </a:xfrm>
        </p:spPr>
        <p:txBody>
          <a:bodyPr>
            <a:normAutofit/>
          </a:bodyPr>
          <a:lstStyle/>
          <a:p>
            <a:r>
              <a:rPr lang="en-US"/>
              <a:t>Other ASN Logistics</a:t>
            </a:r>
          </a:p>
        </p:txBody>
      </p:sp>
      <p:sp>
        <p:nvSpPr>
          <p:cNvPr id="3" name="Content Placeholder 2">
            <a:extLst>
              <a:ext uri="{FF2B5EF4-FFF2-40B4-BE49-F238E27FC236}">
                <a16:creationId xmlns:a16="http://schemas.microsoft.com/office/drawing/2014/main" id="{A049B13D-63E9-467C-AD33-08D044DDCD6C}"/>
              </a:ext>
            </a:extLst>
          </p:cNvPr>
          <p:cNvSpPr>
            <a:spLocks noGrp="1"/>
          </p:cNvSpPr>
          <p:nvPr>
            <p:ph idx="1"/>
          </p:nvPr>
        </p:nvSpPr>
        <p:spPr>
          <a:xfrm>
            <a:off x="4450976" y="2011680"/>
            <a:ext cx="7400537" cy="4846320"/>
          </a:xfrm>
        </p:spPr>
        <p:txBody>
          <a:bodyPr>
            <a:normAutofit/>
          </a:bodyPr>
          <a:lstStyle/>
          <a:p>
            <a:pPr marL="0" indent="0">
              <a:buNone/>
            </a:pPr>
            <a:r>
              <a:rPr lang="en-US" sz="2000" b="1" dirty="0"/>
              <a:t>If accepted, students will be notified by March 1 of program entry year.</a:t>
            </a:r>
          </a:p>
          <a:p>
            <a:pPr marL="0" indent="0">
              <a:buNone/>
            </a:pPr>
            <a:r>
              <a:rPr lang="en-US" sz="2000" b="1" u="sng" dirty="0"/>
              <a:t>Once accepted, other requirements due by July 1 of program entry year are as follows (do not submit directly to the college – if accepted, you will receive instructions on how to submit to document portal at Castle Branch)</a:t>
            </a:r>
          </a:p>
          <a:p>
            <a:r>
              <a:rPr lang="en-US" sz="2000" b="1" dirty="0"/>
              <a:t>Licensure – current NH licensure as a Nurse Assistant or Practical Nurse.</a:t>
            </a:r>
          </a:p>
          <a:p>
            <a:r>
              <a:rPr lang="en-US" sz="2000" b="1" dirty="0"/>
              <a:t>Basic Life Support Certification– American Heart Association Basic Life Support (BLS) for Healthcare Providers</a:t>
            </a:r>
          </a:p>
          <a:p>
            <a:r>
              <a:rPr lang="en-US" sz="2000" b="1" dirty="0"/>
              <a:t>Medical Documentation  - Physical Exam, and miscellaneous required vaccinations</a:t>
            </a:r>
          </a:p>
          <a:p>
            <a:r>
              <a:rPr lang="en-US" sz="2000" b="1" dirty="0"/>
              <a:t>Proof of Medical Insurance – Students are required to carry medical insurance to participate in clinical.</a:t>
            </a:r>
          </a:p>
          <a:p>
            <a:pPr marL="0" indent="0">
              <a:buNone/>
            </a:pPr>
            <a:endParaRPr lang="en-US" sz="1500" dirty="0"/>
          </a:p>
        </p:txBody>
      </p:sp>
      <p:sp>
        <p:nvSpPr>
          <p:cNvPr id="5" name="Slide Number Placeholder 4">
            <a:extLst>
              <a:ext uri="{FF2B5EF4-FFF2-40B4-BE49-F238E27FC236}">
                <a16:creationId xmlns:a16="http://schemas.microsoft.com/office/drawing/2014/main" id="{19D8308D-0ADF-4996-9C70-E0FC242D756F}"/>
              </a:ext>
            </a:extLst>
          </p:cNvPr>
          <p:cNvSpPr>
            <a:spLocks noGrp="1"/>
          </p:cNvSpPr>
          <p:nvPr>
            <p:ph type="sldNum" sz="quarter" idx="12"/>
          </p:nvPr>
        </p:nvSpPr>
        <p:spPr/>
        <p:txBody>
          <a:bodyPr>
            <a:normAutofit/>
          </a:bodyPr>
          <a:lstStyle/>
          <a:p>
            <a:pPr>
              <a:lnSpc>
                <a:spcPct val="90000"/>
              </a:lnSpc>
              <a:spcAft>
                <a:spcPts val="600"/>
              </a:spcAft>
            </a:pPr>
            <a:fld id="{8A7A6979-0714-4377-B894-6BE4C2D6E202}" type="slidenum">
              <a:rPr lang="en-US" sz="9500" smtClean="0"/>
              <a:pPr>
                <a:lnSpc>
                  <a:spcPct val="90000"/>
                </a:lnSpc>
                <a:spcAft>
                  <a:spcPts val="600"/>
                </a:spcAft>
              </a:pPr>
              <a:t>8</a:t>
            </a:fld>
            <a:endParaRPr lang="en-US" sz="9500"/>
          </a:p>
        </p:txBody>
      </p:sp>
      <p:pic>
        <p:nvPicPr>
          <p:cNvPr id="7" name="Graphic 6" descr="Medical">
            <a:extLst>
              <a:ext uri="{FF2B5EF4-FFF2-40B4-BE49-F238E27FC236}">
                <a16:creationId xmlns:a16="http://schemas.microsoft.com/office/drawing/2014/main" id="{54D08721-077A-4D86-846D-7DA0FFEAC4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8985" y="1703445"/>
            <a:ext cx="3448478" cy="3448478"/>
          </a:xfrm>
          <a:prstGeom prst="rect">
            <a:avLst/>
          </a:prstGeom>
        </p:spPr>
      </p:pic>
    </p:spTree>
    <p:extLst>
      <p:ext uri="{BB962C8B-B14F-4D97-AF65-F5344CB8AC3E}">
        <p14:creationId xmlns:p14="http://schemas.microsoft.com/office/powerpoint/2010/main" val="706659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93DF7C-D56C-4202-BF62-E07A1EA24136}"/>
              </a:ext>
            </a:extLst>
          </p:cNvPr>
          <p:cNvSpPr>
            <a:spLocks noGrp="1"/>
          </p:cNvSpPr>
          <p:nvPr>
            <p:ph type="title"/>
          </p:nvPr>
        </p:nvSpPr>
        <p:spPr>
          <a:xfrm>
            <a:off x="657225" y="499533"/>
            <a:ext cx="6972607" cy="1658198"/>
          </a:xfrm>
        </p:spPr>
        <p:txBody>
          <a:bodyPr>
            <a:normAutofit/>
          </a:bodyPr>
          <a:lstStyle/>
          <a:p>
            <a:r>
              <a:rPr lang="en-US"/>
              <a:t>Other ASN Logistics</a:t>
            </a:r>
          </a:p>
        </p:txBody>
      </p:sp>
      <p:sp>
        <p:nvSpPr>
          <p:cNvPr id="3" name="Content Placeholder 2">
            <a:extLst>
              <a:ext uri="{FF2B5EF4-FFF2-40B4-BE49-F238E27FC236}">
                <a16:creationId xmlns:a16="http://schemas.microsoft.com/office/drawing/2014/main" id="{A049B13D-63E9-467C-AD33-08D044DDCD6C}"/>
              </a:ext>
            </a:extLst>
          </p:cNvPr>
          <p:cNvSpPr>
            <a:spLocks noGrp="1"/>
          </p:cNvSpPr>
          <p:nvPr>
            <p:ph idx="1"/>
          </p:nvPr>
        </p:nvSpPr>
        <p:spPr>
          <a:xfrm>
            <a:off x="676657" y="2011680"/>
            <a:ext cx="6953176" cy="4523591"/>
          </a:xfrm>
        </p:spPr>
        <p:txBody>
          <a:bodyPr>
            <a:normAutofit/>
          </a:bodyPr>
          <a:lstStyle/>
          <a:p>
            <a:pPr marL="0" indent="0">
              <a:buNone/>
            </a:pPr>
            <a:r>
              <a:rPr lang="en-US" sz="2200" b="1" dirty="0"/>
              <a:t>Once accepted into the program, students will also be required to complete the following:</a:t>
            </a:r>
          </a:p>
          <a:p>
            <a:endParaRPr lang="en-US" sz="2200" dirty="0"/>
          </a:p>
          <a:p>
            <a:r>
              <a:rPr lang="en-US" sz="2200" b="1" dirty="0"/>
              <a:t>Criminal Background Record – A NH and federal criminal background record is required. Any fees are at the expense of the student. A history of a felony or selective misdemeanors may deny entrance into the nursing program.</a:t>
            </a:r>
          </a:p>
          <a:p>
            <a:endParaRPr lang="en-US" sz="2200" b="1" dirty="0"/>
          </a:p>
          <a:p>
            <a:r>
              <a:rPr lang="en-US" sz="2200" b="1" dirty="0"/>
              <a:t>Drug Testing – Drug testing may be required prior to the start of any work-based clinical learning experience. Any fees are at the expense of the student.</a:t>
            </a:r>
          </a:p>
          <a:p>
            <a:pPr marL="0" indent="0">
              <a:buNone/>
            </a:pPr>
            <a:endParaRPr lang="en-US" sz="2200" dirty="0"/>
          </a:p>
          <a:p>
            <a:pPr marL="0" indent="0">
              <a:buNone/>
            </a:pPr>
            <a:endParaRPr lang="en-US" sz="2200" dirty="0"/>
          </a:p>
        </p:txBody>
      </p:sp>
      <p:pic>
        <p:nvPicPr>
          <p:cNvPr id="7" name="Graphic 6" descr="Medical">
            <a:extLst>
              <a:ext uri="{FF2B5EF4-FFF2-40B4-BE49-F238E27FC236}">
                <a16:creationId xmlns:a16="http://schemas.microsoft.com/office/drawing/2014/main" id="{54D08721-077A-4D86-846D-7DA0FFEAC40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00058" y="1703445"/>
            <a:ext cx="3448478" cy="3448478"/>
          </a:xfrm>
          <a:prstGeom prst="rect">
            <a:avLst/>
          </a:prstGeom>
        </p:spPr>
      </p:pic>
      <p:sp>
        <p:nvSpPr>
          <p:cNvPr id="5" name="Slide Number Placeholder 4">
            <a:extLst>
              <a:ext uri="{FF2B5EF4-FFF2-40B4-BE49-F238E27FC236}">
                <a16:creationId xmlns:a16="http://schemas.microsoft.com/office/drawing/2014/main" id="{19D8308D-0ADF-4996-9C70-E0FC242D756F}"/>
              </a:ext>
            </a:extLst>
          </p:cNvPr>
          <p:cNvSpPr>
            <a:spLocks noGrp="1"/>
          </p:cNvSpPr>
          <p:nvPr>
            <p:ph type="sldNum" sz="quarter" idx="12"/>
          </p:nvPr>
        </p:nvSpPr>
        <p:spPr>
          <a:xfrm>
            <a:off x="8763926" y="5876412"/>
            <a:ext cx="2926080" cy="1397039"/>
          </a:xfrm>
        </p:spPr>
        <p:txBody>
          <a:bodyPr>
            <a:normAutofit/>
          </a:bodyPr>
          <a:lstStyle/>
          <a:p>
            <a:pPr>
              <a:lnSpc>
                <a:spcPct val="90000"/>
              </a:lnSpc>
              <a:spcAft>
                <a:spcPts val="600"/>
              </a:spcAft>
            </a:pPr>
            <a:fld id="{8A7A6979-0714-4377-B894-6BE4C2D6E202}" type="slidenum">
              <a:rPr lang="en-US" sz="9500">
                <a:solidFill>
                  <a:schemeClr val="accent1">
                    <a:alpha val="45000"/>
                  </a:schemeClr>
                </a:solidFill>
              </a:rPr>
              <a:pPr>
                <a:lnSpc>
                  <a:spcPct val="90000"/>
                </a:lnSpc>
                <a:spcAft>
                  <a:spcPts val="600"/>
                </a:spcAft>
              </a:pPr>
              <a:t>9</a:t>
            </a:fld>
            <a:endParaRPr lang="en-US" sz="9500">
              <a:solidFill>
                <a:schemeClr val="accent1">
                  <a:alpha val="45000"/>
                </a:schemeClr>
              </a:solidFill>
            </a:endParaRPr>
          </a:p>
        </p:txBody>
      </p:sp>
    </p:spTree>
    <p:extLst>
      <p:ext uri="{BB962C8B-B14F-4D97-AF65-F5344CB8AC3E}">
        <p14:creationId xmlns:p14="http://schemas.microsoft.com/office/powerpoint/2010/main" val="2912658968"/>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33ACF124-275F-44F2-8DE0-0A755069829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TotalTime>
  <Words>2146</Words>
  <Application>Microsoft Office PowerPoint</Application>
  <PresentationFormat>Widescreen</PresentationFormat>
  <Paragraphs>270</Paragraphs>
  <Slides>22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Calibri Light</vt:lpstr>
      <vt:lpstr>Corbel</vt:lpstr>
      <vt:lpstr>Metropolitan</vt:lpstr>
      <vt:lpstr>River Valley Community College  Associate of Science Degree in Nursing   Informational Session Presentation</vt:lpstr>
      <vt:lpstr>Introduction</vt:lpstr>
      <vt:lpstr>Associate of Science in Nursing -  Program Details</vt:lpstr>
      <vt:lpstr>About RVCC Nursing </vt:lpstr>
      <vt:lpstr>Nursing Program Outcomes</vt:lpstr>
      <vt:lpstr>ASN Course MAP</vt:lpstr>
      <vt:lpstr>ASN Application process</vt:lpstr>
      <vt:lpstr>Other ASN Logistics</vt:lpstr>
      <vt:lpstr>Other ASN Logistics</vt:lpstr>
      <vt:lpstr>ASN Program FAQ’s</vt:lpstr>
      <vt:lpstr>PowerPoint Presentation</vt:lpstr>
      <vt:lpstr>ASN Selection Criteria</vt:lpstr>
      <vt:lpstr>Overall ASN FAQ’s</vt:lpstr>
      <vt:lpstr>The TEAS Test</vt:lpstr>
      <vt:lpstr>TEAS = Test of Essential Academic Skill</vt:lpstr>
      <vt:lpstr>The TEAS Test</vt:lpstr>
      <vt:lpstr>Composition of the TEAS Test</vt:lpstr>
      <vt:lpstr>PowerPoint Presentation</vt:lpstr>
      <vt:lpstr>Optional Study Resources</vt:lpstr>
      <vt:lpstr>Further Study Resources – Available in RVCC’s Library    </vt:lpstr>
      <vt:lpstr>How to Register for the TEAS Test</vt:lpstr>
      <vt:lpstr>Your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River Valley Community College  Associate of Science Degree in Nursing   Informational Session Presentation</dc:title>
  <dc:creator>Sonya Kuykendall</dc:creator>
  <cp:lastModifiedBy>Sonya Kuykendall</cp:lastModifiedBy>
  <cp:revision>4</cp:revision>
  <dcterms:created xsi:type="dcterms:W3CDTF">2020-05-09T12:37:45Z</dcterms:created>
  <dcterms:modified xsi:type="dcterms:W3CDTF">2020-08-05T17:19:02Z</dcterms:modified>
</cp:coreProperties>
</file>